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Children One" pitchFamily="2" charset="0"/>
      <p:regular r:id="rId21"/>
    </p:embeddedFont>
    <p:embeddedFont>
      <p:font typeface="Comic Relief" panose="030F0702030302020204" pitchFamily="66"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ableStyles" Target="tableStyles.xml" /><Relationship Id="rId3" Type="http://schemas.openxmlformats.org/officeDocument/2006/relationships/slide" Target="slides/slide2.xml" /><Relationship Id="rId21" Type="http://schemas.openxmlformats.org/officeDocument/2006/relationships/font" Target="fonts/font1.fnt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font" Target="fonts/font2.fntdata"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1.jpe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1.jpe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1.jpeg" /><Relationship Id="rId1" Type="http://schemas.openxmlformats.org/officeDocument/2006/relationships/slideLayout" Target="../slideLayouts/slideLayout7.xml" /><Relationship Id="rId4" Type="http://schemas.openxmlformats.org/officeDocument/2006/relationships/image" Target="../media/image32.svg" /></Relationships>
</file>

<file path=ppt/slides/_rels/slide13.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1.jpe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image" Target="../media/image1.jpeg" /><Relationship Id="rId1" Type="http://schemas.openxmlformats.org/officeDocument/2006/relationships/slideLayout" Target="../slideLayouts/slideLayout7.xml" /><Relationship Id="rId4" Type="http://schemas.openxmlformats.org/officeDocument/2006/relationships/image" Target="../media/image35.svg" /></Relationships>
</file>

<file path=ppt/slides/_rels/slide15.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1.jpeg" /><Relationship Id="rId1" Type="http://schemas.openxmlformats.org/officeDocument/2006/relationships/slideLayout" Target="../slideLayouts/slideLayout7.xml" /><Relationship Id="rId4" Type="http://schemas.openxmlformats.org/officeDocument/2006/relationships/image" Target="../media/image37.svg" /></Relationships>
</file>

<file path=ppt/slides/_rels/slide16.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1.jpeg" /><Relationship Id="rId1" Type="http://schemas.openxmlformats.org/officeDocument/2006/relationships/slideLayout" Target="../slideLayouts/slideLayout7.xml" /><Relationship Id="rId4" Type="http://schemas.openxmlformats.org/officeDocument/2006/relationships/image" Target="../media/image39.svg" /></Relationships>
</file>

<file path=ppt/slides/_rels/slide17.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1.jpeg" /><Relationship Id="rId1" Type="http://schemas.openxmlformats.org/officeDocument/2006/relationships/slideLayout" Target="../slideLayouts/slideLayout7.xml" /><Relationship Id="rId4" Type="http://schemas.openxmlformats.org/officeDocument/2006/relationships/image" Target="../media/image41.svg" /></Relationships>
</file>

<file path=ppt/slides/_rels/slide18.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1.jpeg" /><Relationship Id="rId1" Type="http://schemas.openxmlformats.org/officeDocument/2006/relationships/slideLayout" Target="../slideLayouts/slideLayout7.xml" /><Relationship Id="rId4" Type="http://schemas.openxmlformats.org/officeDocument/2006/relationships/image" Target="../media/image43.svg" /></Relationships>
</file>

<file path=ppt/slides/_rels/slide19.xml.rels><?xml version="1.0" encoding="UTF-8" standalone="yes"?>
<Relationships xmlns="http://schemas.openxmlformats.org/package/2006/relationships"><Relationship Id="rId8" Type="http://schemas.openxmlformats.org/officeDocument/2006/relationships/image" Target="../media/image49.svg" /><Relationship Id="rId3" Type="http://schemas.openxmlformats.org/officeDocument/2006/relationships/image" Target="../media/image44.png" /><Relationship Id="rId7" Type="http://schemas.openxmlformats.org/officeDocument/2006/relationships/image" Target="../media/image48.pn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47.svg" /><Relationship Id="rId5" Type="http://schemas.openxmlformats.org/officeDocument/2006/relationships/image" Target="../media/image46.png" /><Relationship Id="rId4" Type="http://schemas.openxmlformats.org/officeDocument/2006/relationships/image" Target="../media/image45.png" /></Relationships>
</file>

<file path=ppt/slides/_rels/slide2.xml.rels><?xml version="1.0" encoding="UTF-8" standalone="yes"?>
<Relationships xmlns="http://schemas.openxmlformats.org/package/2006/relationships"><Relationship Id="rId8" Type="http://schemas.openxmlformats.org/officeDocument/2006/relationships/image" Target="../media/image9.png" /><Relationship Id="rId3" Type="http://schemas.openxmlformats.org/officeDocument/2006/relationships/image" Target="../media/image4.png" /><Relationship Id="rId7" Type="http://schemas.openxmlformats.org/officeDocument/2006/relationships/image" Target="../media/image8.sv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svg" /><Relationship Id="rId5" Type="http://schemas.openxmlformats.org/officeDocument/2006/relationships/image" Target="../media/image6.png" /><Relationship Id="rId10" Type="http://schemas.openxmlformats.org/officeDocument/2006/relationships/image" Target="../media/image11.png" /><Relationship Id="rId4" Type="http://schemas.openxmlformats.org/officeDocument/2006/relationships/image" Target="../media/image5.svg" /><Relationship Id="rId9" Type="http://schemas.openxmlformats.org/officeDocument/2006/relationships/image" Target="../media/image10.svg" /></Relationships>
</file>

<file path=ppt/slides/_rels/slide3.xml.rels><?xml version="1.0" encoding="UTF-8" standalone="yes"?>
<Relationships xmlns="http://schemas.openxmlformats.org/package/2006/relationships"><Relationship Id="rId8" Type="http://schemas.openxmlformats.org/officeDocument/2006/relationships/image" Target="../media/image18.svg" /><Relationship Id="rId3" Type="http://schemas.openxmlformats.org/officeDocument/2006/relationships/image" Target="../media/image13.png" /><Relationship Id="rId7" Type="http://schemas.openxmlformats.org/officeDocument/2006/relationships/image" Target="../media/image17.png" /><Relationship Id="rId12" Type="http://schemas.openxmlformats.org/officeDocument/2006/relationships/image" Target="../media/image22.sv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16.svg" /><Relationship Id="rId11" Type="http://schemas.openxmlformats.org/officeDocument/2006/relationships/image" Target="../media/image21.png" /><Relationship Id="rId5" Type="http://schemas.openxmlformats.org/officeDocument/2006/relationships/image" Target="../media/image15.png" /><Relationship Id="rId10" Type="http://schemas.openxmlformats.org/officeDocument/2006/relationships/image" Target="../media/image20.svg" /><Relationship Id="rId4" Type="http://schemas.openxmlformats.org/officeDocument/2006/relationships/image" Target="../media/image14.svg" /><Relationship Id="rId9" Type="http://schemas.openxmlformats.org/officeDocument/2006/relationships/image" Target="../media/image19.png" /></Relationships>
</file>

<file path=ppt/slides/_rels/slide4.xml.rels><?xml version="1.0" encoding="UTF-8" standalone="yes"?>
<Relationships xmlns="http://schemas.openxmlformats.org/package/2006/relationships"><Relationship Id="rId8" Type="http://schemas.openxmlformats.org/officeDocument/2006/relationships/image" Target="../media/image18.svg" /><Relationship Id="rId3" Type="http://schemas.openxmlformats.org/officeDocument/2006/relationships/image" Target="../media/image13.png" /><Relationship Id="rId7" Type="http://schemas.openxmlformats.org/officeDocument/2006/relationships/image" Target="../media/image17.png" /><Relationship Id="rId12" Type="http://schemas.openxmlformats.org/officeDocument/2006/relationships/image" Target="../media/image22.sv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16.svg" /><Relationship Id="rId11" Type="http://schemas.openxmlformats.org/officeDocument/2006/relationships/image" Target="../media/image21.png" /><Relationship Id="rId5" Type="http://schemas.openxmlformats.org/officeDocument/2006/relationships/image" Target="../media/image15.png" /><Relationship Id="rId10" Type="http://schemas.openxmlformats.org/officeDocument/2006/relationships/image" Target="../media/image20.svg" /><Relationship Id="rId4" Type="http://schemas.openxmlformats.org/officeDocument/2006/relationships/image" Target="../media/image14.svg" /><Relationship Id="rId9" Type="http://schemas.openxmlformats.org/officeDocument/2006/relationships/image" Target="../media/image19.png" /></Relationships>
</file>

<file path=ppt/slides/_rels/slide5.xml.rels><?xml version="1.0" encoding="UTF-8" standalone="yes"?>
<Relationships xmlns="http://schemas.openxmlformats.org/package/2006/relationships"><Relationship Id="rId8" Type="http://schemas.openxmlformats.org/officeDocument/2006/relationships/image" Target="../media/image18.svg" /><Relationship Id="rId3" Type="http://schemas.openxmlformats.org/officeDocument/2006/relationships/image" Target="../media/image13.png" /><Relationship Id="rId7" Type="http://schemas.openxmlformats.org/officeDocument/2006/relationships/image" Target="../media/image17.png" /><Relationship Id="rId12" Type="http://schemas.openxmlformats.org/officeDocument/2006/relationships/image" Target="../media/image22.sv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16.svg" /><Relationship Id="rId11" Type="http://schemas.openxmlformats.org/officeDocument/2006/relationships/image" Target="../media/image21.png" /><Relationship Id="rId5" Type="http://schemas.openxmlformats.org/officeDocument/2006/relationships/image" Target="../media/image15.png" /><Relationship Id="rId10" Type="http://schemas.openxmlformats.org/officeDocument/2006/relationships/image" Target="../media/image20.svg" /><Relationship Id="rId4" Type="http://schemas.openxmlformats.org/officeDocument/2006/relationships/image" Target="../media/image14.svg" /><Relationship Id="rId9" Type="http://schemas.openxmlformats.org/officeDocument/2006/relationships/image" Target="../media/image19.png" /></Relationships>
</file>

<file path=ppt/slides/_rels/slide6.xml.rels><?xml version="1.0" encoding="UTF-8" standalone="yes"?>
<Relationships xmlns="http://schemas.openxmlformats.org/package/2006/relationships"><Relationship Id="rId8" Type="http://schemas.openxmlformats.org/officeDocument/2006/relationships/image" Target="../media/image18.svg" /><Relationship Id="rId3" Type="http://schemas.openxmlformats.org/officeDocument/2006/relationships/image" Target="../media/image13.png" /><Relationship Id="rId7" Type="http://schemas.openxmlformats.org/officeDocument/2006/relationships/image" Target="../media/image17.png" /><Relationship Id="rId12" Type="http://schemas.openxmlformats.org/officeDocument/2006/relationships/image" Target="../media/image22.sv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16.svg" /><Relationship Id="rId11" Type="http://schemas.openxmlformats.org/officeDocument/2006/relationships/image" Target="../media/image21.png" /><Relationship Id="rId5" Type="http://schemas.openxmlformats.org/officeDocument/2006/relationships/image" Target="../media/image15.png" /><Relationship Id="rId10" Type="http://schemas.openxmlformats.org/officeDocument/2006/relationships/image" Target="../media/image20.svg" /><Relationship Id="rId4" Type="http://schemas.openxmlformats.org/officeDocument/2006/relationships/image" Target="../media/image14.svg" /><Relationship Id="rId9" Type="http://schemas.openxmlformats.org/officeDocument/2006/relationships/image" Target="../media/image19.png" /></Relationships>
</file>

<file path=ppt/slides/_rels/slide7.xml.rels><?xml version="1.0" encoding="UTF-8" standalone="yes"?>
<Relationships xmlns="http://schemas.openxmlformats.org/package/2006/relationships"><Relationship Id="rId8" Type="http://schemas.openxmlformats.org/officeDocument/2006/relationships/image" Target="../media/image18.svg" /><Relationship Id="rId3" Type="http://schemas.openxmlformats.org/officeDocument/2006/relationships/image" Target="../media/image13.png" /><Relationship Id="rId7" Type="http://schemas.openxmlformats.org/officeDocument/2006/relationships/image" Target="../media/image17.png" /><Relationship Id="rId12" Type="http://schemas.openxmlformats.org/officeDocument/2006/relationships/image" Target="../media/image22.sv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16.svg" /><Relationship Id="rId11" Type="http://schemas.openxmlformats.org/officeDocument/2006/relationships/image" Target="../media/image21.png" /><Relationship Id="rId5" Type="http://schemas.openxmlformats.org/officeDocument/2006/relationships/image" Target="../media/image15.png" /><Relationship Id="rId10" Type="http://schemas.openxmlformats.org/officeDocument/2006/relationships/image" Target="../media/image20.svg" /><Relationship Id="rId4" Type="http://schemas.openxmlformats.org/officeDocument/2006/relationships/image" Target="../media/image14.svg" /><Relationship Id="rId9" Type="http://schemas.openxmlformats.org/officeDocument/2006/relationships/image" Target="../media/image19.png" /></Relationships>
</file>

<file path=ppt/slides/_rels/slide8.xml.rels><?xml version="1.0" encoding="UTF-8" standalone="yes"?>
<Relationships xmlns="http://schemas.openxmlformats.org/package/2006/relationships"><Relationship Id="rId3" Type="http://schemas.openxmlformats.org/officeDocument/2006/relationships/image" Target="../media/image23.png" /><Relationship Id="rId7" Type="http://schemas.openxmlformats.org/officeDocument/2006/relationships/image" Target="../media/image27.svg"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26.png" /><Relationship Id="rId5" Type="http://schemas.openxmlformats.org/officeDocument/2006/relationships/image" Target="../media/image25.png" /><Relationship Id="rId4" Type="http://schemas.openxmlformats.org/officeDocument/2006/relationships/image" Target="../media/image24.svg" /></Relationships>
</file>

<file path=ppt/slides/_rels/slide9.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1.jpe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16523755" y="0"/>
            <a:ext cx="1764245" cy="1733019"/>
          </a:xfrm>
          <a:custGeom>
            <a:avLst/>
            <a:gdLst/>
            <a:ahLst/>
            <a:cxnLst/>
            <a:rect l="l" t="t" r="r" b="b"/>
            <a:pathLst>
              <a:path w="1764245" h="1733019">
                <a:moveTo>
                  <a:pt x="0" y="0"/>
                </a:moveTo>
                <a:lnTo>
                  <a:pt x="1764245" y="0"/>
                </a:lnTo>
                <a:lnTo>
                  <a:pt x="1764245" y="1733019"/>
                </a:lnTo>
                <a:lnTo>
                  <a:pt x="0" y="1733019"/>
                </a:lnTo>
                <a:lnTo>
                  <a:pt x="0" y="0"/>
                </a:lnTo>
                <a:close/>
              </a:path>
            </a:pathLst>
          </a:custGeom>
          <a:blipFill>
            <a:blip r:embed="rId3"/>
            <a:stretch>
              <a:fillRect/>
            </a:stretch>
          </a:blipFill>
        </p:spPr>
      </p:sp>
      <p:sp>
        <p:nvSpPr>
          <p:cNvPr id="4" name="Freeform 4"/>
          <p:cNvSpPr/>
          <p:nvPr/>
        </p:nvSpPr>
        <p:spPr>
          <a:xfrm>
            <a:off x="10085113" y="4455062"/>
            <a:ext cx="8202887" cy="5865064"/>
          </a:xfrm>
          <a:custGeom>
            <a:avLst/>
            <a:gdLst/>
            <a:ahLst/>
            <a:cxnLst/>
            <a:rect l="l" t="t" r="r" b="b"/>
            <a:pathLst>
              <a:path w="8202887" h="5865064">
                <a:moveTo>
                  <a:pt x="0" y="0"/>
                </a:moveTo>
                <a:lnTo>
                  <a:pt x="8202887" y="0"/>
                </a:lnTo>
                <a:lnTo>
                  <a:pt x="8202887" y="5865064"/>
                </a:lnTo>
                <a:lnTo>
                  <a:pt x="0" y="5865064"/>
                </a:lnTo>
                <a:lnTo>
                  <a:pt x="0" y="0"/>
                </a:lnTo>
                <a:close/>
              </a:path>
            </a:pathLst>
          </a:custGeom>
          <a:blipFill>
            <a:blip r:embed="rId4"/>
            <a:stretch>
              <a:fillRect/>
            </a:stretch>
          </a:blipFill>
        </p:spPr>
      </p:sp>
      <p:sp>
        <p:nvSpPr>
          <p:cNvPr id="5" name="TextBox 5"/>
          <p:cNvSpPr txBox="1"/>
          <p:nvPr/>
        </p:nvSpPr>
        <p:spPr>
          <a:xfrm>
            <a:off x="263657" y="1912420"/>
            <a:ext cx="15694495" cy="1691305"/>
          </a:xfrm>
          <a:prstGeom prst="rect">
            <a:avLst/>
          </a:prstGeom>
        </p:spPr>
        <p:txBody>
          <a:bodyPr lIns="0" tIns="0" rIns="0" bIns="0" rtlCol="0" anchor="t">
            <a:spAutoFit/>
          </a:bodyPr>
          <a:lstStyle/>
          <a:p>
            <a:pPr algn="l">
              <a:lnSpc>
                <a:spcPts val="13878"/>
              </a:lnSpc>
              <a:spcBef>
                <a:spcPct val="0"/>
              </a:spcBef>
            </a:pPr>
            <a:r>
              <a:rPr lang="en-US" sz="9913">
                <a:solidFill>
                  <a:srgbClr val="034093"/>
                </a:solidFill>
                <a:latin typeface="Children One"/>
                <a:ea typeface="Children One"/>
                <a:cs typeface="Children One"/>
                <a:sym typeface="Children One"/>
              </a:rPr>
              <a:t>sincik anadolu imam hatip lisesi</a:t>
            </a:r>
          </a:p>
        </p:txBody>
      </p:sp>
      <p:sp>
        <p:nvSpPr>
          <p:cNvPr id="6" name="TextBox 6"/>
          <p:cNvSpPr txBox="1"/>
          <p:nvPr/>
        </p:nvSpPr>
        <p:spPr>
          <a:xfrm>
            <a:off x="263657" y="6867649"/>
            <a:ext cx="9395540" cy="935115"/>
          </a:xfrm>
          <a:prstGeom prst="rect">
            <a:avLst/>
          </a:prstGeom>
        </p:spPr>
        <p:txBody>
          <a:bodyPr lIns="0" tIns="0" rIns="0" bIns="0" rtlCol="0" anchor="t">
            <a:spAutoFit/>
          </a:bodyPr>
          <a:lstStyle/>
          <a:p>
            <a:pPr algn="l">
              <a:lnSpc>
                <a:spcPts val="7638"/>
              </a:lnSpc>
              <a:spcBef>
                <a:spcPct val="0"/>
              </a:spcBef>
            </a:pPr>
            <a:r>
              <a:rPr lang="en-US" sz="5455">
                <a:solidFill>
                  <a:srgbClr val="034093"/>
                </a:solidFill>
                <a:latin typeface="Children One"/>
                <a:ea typeface="Children One"/>
                <a:cs typeface="Children One"/>
                <a:sym typeface="Children One"/>
              </a:rPr>
              <a:t>rehberlik servisi</a:t>
            </a:r>
          </a:p>
        </p:txBody>
      </p:sp>
      <p:sp>
        <p:nvSpPr>
          <p:cNvPr id="7" name="TextBox 7"/>
          <p:cNvSpPr txBox="1"/>
          <p:nvPr/>
        </p:nvSpPr>
        <p:spPr>
          <a:xfrm>
            <a:off x="208308" y="8323185"/>
            <a:ext cx="9395540" cy="935115"/>
          </a:xfrm>
          <a:prstGeom prst="rect">
            <a:avLst/>
          </a:prstGeom>
        </p:spPr>
        <p:txBody>
          <a:bodyPr lIns="0" tIns="0" rIns="0" bIns="0" rtlCol="0" anchor="t">
            <a:spAutoFit/>
          </a:bodyPr>
          <a:lstStyle/>
          <a:p>
            <a:pPr algn="l">
              <a:lnSpc>
                <a:spcPts val="7638"/>
              </a:lnSpc>
              <a:spcBef>
                <a:spcPct val="0"/>
              </a:spcBef>
            </a:pPr>
            <a:r>
              <a:rPr lang="en-US" sz="5455">
                <a:solidFill>
                  <a:srgbClr val="034093"/>
                </a:solidFill>
                <a:latin typeface="Children One"/>
                <a:ea typeface="Children One"/>
                <a:cs typeface="Children One"/>
                <a:sym typeface="Children One"/>
              </a:rPr>
              <a:t>merve avcı</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11232709" y="5795200"/>
            <a:ext cx="7055291" cy="5106267"/>
          </a:xfrm>
          <a:custGeom>
            <a:avLst/>
            <a:gdLst/>
            <a:ahLst/>
            <a:cxnLst/>
            <a:rect l="l" t="t" r="r" b="b"/>
            <a:pathLst>
              <a:path w="7055291" h="5106267">
                <a:moveTo>
                  <a:pt x="0" y="0"/>
                </a:moveTo>
                <a:lnTo>
                  <a:pt x="7055291" y="0"/>
                </a:lnTo>
                <a:lnTo>
                  <a:pt x="7055291" y="5106267"/>
                </a:lnTo>
                <a:lnTo>
                  <a:pt x="0" y="5106267"/>
                </a:lnTo>
                <a:lnTo>
                  <a:pt x="0" y="0"/>
                </a:lnTo>
                <a:close/>
              </a:path>
            </a:pathLst>
          </a:custGeom>
          <a:blipFill>
            <a:blip r:embed="rId3"/>
            <a:stretch>
              <a:fillRect/>
            </a:stretch>
          </a:blipFill>
        </p:spPr>
      </p:sp>
      <p:sp>
        <p:nvSpPr>
          <p:cNvPr id="4" name="TextBox 4"/>
          <p:cNvSpPr txBox="1"/>
          <p:nvPr/>
        </p:nvSpPr>
        <p:spPr>
          <a:xfrm>
            <a:off x="1028700" y="3462021"/>
            <a:ext cx="12369912" cy="2069444"/>
          </a:xfrm>
          <a:prstGeom prst="rect">
            <a:avLst/>
          </a:prstGeom>
        </p:spPr>
        <p:txBody>
          <a:bodyPr lIns="0" tIns="0" rIns="0" bIns="0" rtlCol="0" anchor="t">
            <a:spAutoFit/>
          </a:bodyPr>
          <a:lstStyle/>
          <a:p>
            <a:pPr algn="just">
              <a:lnSpc>
                <a:spcPts val="4117"/>
              </a:lnSpc>
            </a:pPr>
            <a:r>
              <a:rPr lang="en-US" sz="2940">
                <a:solidFill>
                  <a:srgbClr val="034093"/>
                </a:solidFill>
                <a:latin typeface="Comic Relief"/>
                <a:ea typeface="Comic Relief"/>
                <a:cs typeface="Comic Relief"/>
                <a:sym typeface="Comic Relief"/>
              </a:rPr>
              <a:t>Gerçek sınavda kullanacağınız kalem, silgi ve diğer sınav gereçlerini kullanın.</a:t>
            </a:r>
          </a:p>
          <a:p>
            <a:pPr algn="just">
              <a:lnSpc>
                <a:spcPts val="4117"/>
              </a:lnSpc>
              <a:spcBef>
                <a:spcPct val="0"/>
              </a:spcBef>
            </a:pPr>
            <a:r>
              <a:rPr lang="en-US" sz="2940">
                <a:solidFill>
                  <a:srgbClr val="034093"/>
                </a:solidFill>
                <a:latin typeface="Comic Relief"/>
                <a:ea typeface="Comic Relief"/>
                <a:cs typeface="Comic Relief"/>
                <a:sym typeface="Comic Relief"/>
              </a:rPr>
              <a:t>   * Deneme sınavlarını, mümkünse gerçek sınavda oturacağınız sıralara benzer sıralarda çözün.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flipH="1">
            <a:off x="0" y="5143500"/>
            <a:ext cx="5507487" cy="5055414"/>
          </a:xfrm>
          <a:custGeom>
            <a:avLst/>
            <a:gdLst/>
            <a:ahLst/>
            <a:cxnLst/>
            <a:rect l="l" t="t" r="r" b="b"/>
            <a:pathLst>
              <a:path w="5507487" h="5055414">
                <a:moveTo>
                  <a:pt x="5507487" y="0"/>
                </a:moveTo>
                <a:lnTo>
                  <a:pt x="0" y="0"/>
                </a:lnTo>
                <a:lnTo>
                  <a:pt x="0" y="5055414"/>
                </a:lnTo>
                <a:lnTo>
                  <a:pt x="5507487" y="5055414"/>
                </a:lnTo>
                <a:lnTo>
                  <a:pt x="5507487" y="0"/>
                </a:lnTo>
                <a:close/>
              </a:path>
            </a:pathLst>
          </a:custGeom>
          <a:blipFill>
            <a:blip r:embed="rId3"/>
            <a:stretch>
              <a:fillRect/>
            </a:stretch>
          </a:blipFill>
        </p:spPr>
      </p:sp>
      <p:sp>
        <p:nvSpPr>
          <p:cNvPr id="4" name="TextBox 4"/>
          <p:cNvSpPr txBox="1"/>
          <p:nvPr/>
        </p:nvSpPr>
        <p:spPr>
          <a:xfrm>
            <a:off x="5146174" y="632788"/>
            <a:ext cx="9105463" cy="2051146"/>
          </a:xfrm>
          <a:prstGeom prst="rect">
            <a:avLst/>
          </a:prstGeom>
        </p:spPr>
        <p:txBody>
          <a:bodyPr lIns="0" tIns="0" rIns="0" bIns="0" rtlCol="0" anchor="t">
            <a:spAutoFit/>
          </a:bodyPr>
          <a:lstStyle/>
          <a:p>
            <a:pPr marL="0" lvl="0" indent="0" algn="l">
              <a:lnSpc>
                <a:spcPts val="7838"/>
              </a:lnSpc>
              <a:spcBef>
                <a:spcPct val="0"/>
              </a:spcBef>
            </a:pPr>
            <a:r>
              <a:rPr lang="en-US" sz="8428">
                <a:solidFill>
                  <a:srgbClr val="034093"/>
                </a:solidFill>
                <a:latin typeface="Children One"/>
                <a:ea typeface="Children One"/>
                <a:cs typeface="Children One"/>
                <a:sym typeface="Children One"/>
              </a:rPr>
              <a:t>Sınav Merkezini Ziyaret Etmek:</a:t>
            </a:r>
          </a:p>
        </p:txBody>
      </p:sp>
      <p:sp>
        <p:nvSpPr>
          <p:cNvPr id="5" name="TextBox 5"/>
          <p:cNvSpPr txBox="1"/>
          <p:nvPr/>
        </p:nvSpPr>
        <p:spPr>
          <a:xfrm>
            <a:off x="4640894" y="2857355"/>
            <a:ext cx="10312577" cy="5605854"/>
          </a:xfrm>
          <a:prstGeom prst="rect">
            <a:avLst/>
          </a:prstGeom>
        </p:spPr>
        <p:txBody>
          <a:bodyPr lIns="0" tIns="0" rIns="0" bIns="0" rtlCol="0" anchor="t">
            <a:spAutoFit/>
          </a:bodyPr>
          <a:lstStyle/>
          <a:p>
            <a:pPr algn="just">
              <a:lnSpc>
                <a:spcPts val="4033"/>
              </a:lnSpc>
            </a:pPr>
            <a:r>
              <a:rPr lang="en-US" sz="2880">
                <a:solidFill>
                  <a:srgbClr val="034093"/>
                </a:solidFill>
                <a:latin typeface="Comic Relief"/>
                <a:ea typeface="Comic Relief"/>
                <a:cs typeface="Comic Relief"/>
                <a:sym typeface="Comic Relief"/>
              </a:rPr>
              <a:t> * Sınavdan önce sınav merkezini ziyaret ederek, sınav ortamına aşina olun.</a:t>
            </a:r>
          </a:p>
          <a:p>
            <a:pPr algn="just">
              <a:lnSpc>
                <a:spcPts val="4033"/>
              </a:lnSpc>
            </a:pPr>
            <a:r>
              <a:rPr lang="en-US" sz="2880">
                <a:solidFill>
                  <a:srgbClr val="034093"/>
                </a:solidFill>
                <a:latin typeface="Comic Relief"/>
                <a:ea typeface="Comic Relief"/>
                <a:cs typeface="Comic Relief"/>
                <a:sym typeface="Comic Relief"/>
              </a:rPr>
              <a:t>   * Sınav merkezinin giriş ve çıkışlarını, tuvaletlerini ve diğer önemli yerlerini öğrenin.</a:t>
            </a:r>
          </a:p>
          <a:p>
            <a:pPr algn="just">
              <a:lnSpc>
                <a:spcPts val="4033"/>
              </a:lnSpc>
            </a:pPr>
            <a:r>
              <a:rPr lang="en-US" sz="2880">
                <a:solidFill>
                  <a:srgbClr val="034093"/>
                </a:solidFill>
                <a:latin typeface="Comic Relief"/>
                <a:ea typeface="Comic Relief"/>
                <a:cs typeface="Comic Relief"/>
                <a:sym typeface="Comic Relief"/>
              </a:rPr>
              <a:t>   * Sınav merkezine nasıl ulaşacağınızı ve ne kadar sürede ulaşabileceğinizi planlayın.</a:t>
            </a:r>
          </a:p>
          <a:p>
            <a:pPr algn="just">
              <a:lnSpc>
                <a:spcPts val="4033"/>
              </a:lnSpc>
            </a:pPr>
            <a:r>
              <a:rPr lang="en-US" sz="2880">
                <a:solidFill>
                  <a:srgbClr val="034093"/>
                </a:solidFill>
                <a:latin typeface="Comic Relief"/>
                <a:ea typeface="Comic Relief"/>
                <a:cs typeface="Comic Relief"/>
                <a:sym typeface="Comic Relief"/>
              </a:rPr>
              <a:t> * Sınav Kurallarına Hakim Olmak:</a:t>
            </a:r>
          </a:p>
          <a:p>
            <a:pPr algn="just">
              <a:lnSpc>
                <a:spcPts val="4033"/>
              </a:lnSpc>
            </a:pPr>
            <a:r>
              <a:rPr lang="en-US" sz="2880">
                <a:solidFill>
                  <a:srgbClr val="034093"/>
                </a:solidFill>
                <a:latin typeface="Comic Relief"/>
                <a:ea typeface="Comic Relief"/>
                <a:cs typeface="Comic Relief"/>
                <a:sym typeface="Comic Relief"/>
              </a:rPr>
              <a:t>   * Sınav kurallarını dikkatlice okuyun ve anlayın.</a:t>
            </a:r>
          </a:p>
          <a:p>
            <a:pPr algn="just">
              <a:lnSpc>
                <a:spcPts val="4033"/>
              </a:lnSpc>
            </a:pPr>
            <a:r>
              <a:rPr lang="en-US" sz="2880">
                <a:solidFill>
                  <a:srgbClr val="034093"/>
                </a:solidFill>
                <a:latin typeface="Comic Relief"/>
                <a:ea typeface="Comic Relief"/>
                <a:cs typeface="Comic Relief"/>
                <a:sym typeface="Comic Relief"/>
              </a:rPr>
              <a:t>   * Sınavda yasak olan eşyaları ve davranışları öğrenin.</a:t>
            </a:r>
          </a:p>
          <a:p>
            <a:pPr algn="just">
              <a:lnSpc>
                <a:spcPts val="4033"/>
              </a:lnSpc>
              <a:spcBef>
                <a:spcPct val="0"/>
              </a:spcBef>
            </a:pPr>
            <a:r>
              <a:rPr lang="en-US" sz="2880">
                <a:solidFill>
                  <a:srgbClr val="034093"/>
                </a:solidFill>
                <a:latin typeface="Comic Relief"/>
                <a:ea typeface="Comic Relief"/>
                <a:cs typeface="Comic Relief"/>
                <a:sym typeface="Comic Relief"/>
              </a:rPr>
              <a:t>   * Sınavda nasıl hareket etmeniz gerektiğini ve nelere dikkat etmeniz gerektiğini öğrenin.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13413077" y="5566995"/>
            <a:ext cx="4415311" cy="4534338"/>
          </a:xfrm>
          <a:custGeom>
            <a:avLst/>
            <a:gdLst/>
            <a:ahLst/>
            <a:cxnLst/>
            <a:rect l="l" t="t" r="r" b="b"/>
            <a:pathLst>
              <a:path w="4415311" h="4534338">
                <a:moveTo>
                  <a:pt x="0" y="0"/>
                </a:moveTo>
                <a:lnTo>
                  <a:pt x="4415311" y="0"/>
                </a:lnTo>
                <a:lnTo>
                  <a:pt x="4415311" y="4534338"/>
                </a:lnTo>
                <a:lnTo>
                  <a:pt x="0" y="4534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45528" y="4261546"/>
            <a:ext cx="11024603" cy="3169192"/>
          </a:xfrm>
          <a:prstGeom prst="rect">
            <a:avLst/>
          </a:prstGeom>
        </p:spPr>
        <p:txBody>
          <a:bodyPr lIns="0" tIns="0" rIns="0" bIns="0" rtlCol="0" anchor="t">
            <a:spAutoFit/>
          </a:bodyPr>
          <a:lstStyle/>
          <a:p>
            <a:pPr algn="just">
              <a:lnSpc>
                <a:spcPts val="4193"/>
              </a:lnSpc>
            </a:pPr>
            <a:r>
              <a:rPr lang="en-US" sz="2995">
                <a:solidFill>
                  <a:srgbClr val="034093"/>
                </a:solidFill>
                <a:latin typeface="Comic Relief"/>
                <a:ea typeface="Comic Relief"/>
                <a:cs typeface="Comic Relief"/>
                <a:sym typeface="Comic Relief"/>
              </a:rPr>
              <a:t> Nefes Egzersizleri:</a:t>
            </a:r>
          </a:p>
          <a:p>
            <a:pPr algn="just">
              <a:lnSpc>
                <a:spcPts val="4193"/>
              </a:lnSpc>
            </a:pPr>
            <a:r>
              <a:rPr lang="en-US" sz="2995">
                <a:solidFill>
                  <a:srgbClr val="034093"/>
                </a:solidFill>
                <a:latin typeface="Comic Relief"/>
                <a:ea typeface="Comic Relief"/>
                <a:cs typeface="Comic Relief"/>
                <a:sym typeface="Comic Relief"/>
              </a:rPr>
              <a:t>   * Derin ve yavaş nefes alarak, vücudunuzu ve zihninizi rahatlatın.</a:t>
            </a:r>
          </a:p>
          <a:p>
            <a:pPr algn="just">
              <a:lnSpc>
                <a:spcPts val="4193"/>
              </a:lnSpc>
            </a:pPr>
            <a:r>
              <a:rPr lang="en-US" sz="2995">
                <a:solidFill>
                  <a:srgbClr val="034093"/>
                </a:solidFill>
                <a:latin typeface="Comic Relief"/>
                <a:ea typeface="Comic Relief"/>
                <a:cs typeface="Comic Relief"/>
                <a:sym typeface="Comic Relief"/>
              </a:rPr>
              <a:t>   * Nefesinizi birkaç saniye tutun ve yavaşça verin.</a:t>
            </a:r>
          </a:p>
          <a:p>
            <a:pPr algn="just">
              <a:lnSpc>
                <a:spcPts val="4193"/>
              </a:lnSpc>
              <a:spcBef>
                <a:spcPct val="0"/>
              </a:spcBef>
            </a:pPr>
            <a:r>
              <a:rPr lang="en-US" sz="2995">
                <a:solidFill>
                  <a:srgbClr val="034093"/>
                </a:solidFill>
                <a:latin typeface="Comic Relief"/>
                <a:ea typeface="Comic Relief"/>
                <a:cs typeface="Comic Relief"/>
                <a:sym typeface="Comic Relief"/>
              </a:rPr>
              <a:t>   * Bu egzersizi sınav öncesinde ve sınav sırasında birkaç kez tekrarlayın.</a:t>
            </a:r>
          </a:p>
        </p:txBody>
      </p:sp>
      <p:sp>
        <p:nvSpPr>
          <p:cNvPr id="5" name="TextBox 5"/>
          <p:cNvSpPr txBox="1"/>
          <p:nvPr/>
        </p:nvSpPr>
        <p:spPr>
          <a:xfrm>
            <a:off x="1028700" y="1247775"/>
            <a:ext cx="10441431" cy="2051146"/>
          </a:xfrm>
          <a:prstGeom prst="rect">
            <a:avLst/>
          </a:prstGeom>
        </p:spPr>
        <p:txBody>
          <a:bodyPr lIns="0" tIns="0" rIns="0" bIns="0" rtlCol="0" anchor="t">
            <a:spAutoFit/>
          </a:bodyPr>
          <a:lstStyle/>
          <a:p>
            <a:pPr marL="0" lvl="0" indent="0" algn="l">
              <a:lnSpc>
                <a:spcPts val="7838"/>
              </a:lnSpc>
              <a:spcBef>
                <a:spcPct val="0"/>
              </a:spcBef>
            </a:pPr>
            <a:r>
              <a:rPr lang="en-US" sz="8428">
                <a:solidFill>
                  <a:srgbClr val="034093"/>
                </a:solidFill>
                <a:latin typeface="Children One"/>
                <a:ea typeface="Children One"/>
                <a:cs typeface="Children One"/>
                <a:sym typeface="Children One"/>
              </a:rPr>
              <a:t>Sınav Stresini Yönetme Teknikleri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11470131" y="6466785"/>
            <a:ext cx="6817869" cy="3809484"/>
          </a:xfrm>
          <a:custGeom>
            <a:avLst/>
            <a:gdLst/>
            <a:ahLst/>
            <a:cxnLst/>
            <a:rect l="l" t="t" r="r" b="b"/>
            <a:pathLst>
              <a:path w="6817869" h="3809484">
                <a:moveTo>
                  <a:pt x="0" y="0"/>
                </a:moveTo>
                <a:lnTo>
                  <a:pt x="6817869" y="0"/>
                </a:lnTo>
                <a:lnTo>
                  <a:pt x="6817869" y="3809485"/>
                </a:lnTo>
                <a:lnTo>
                  <a:pt x="0" y="3809485"/>
                </a:lnTo>
                <a:lnTo>
                  <a:pt x="0" y="0"/>
                </a:lnTo>
                <a:close/>
              </a:path>
            </a:pathLst>
          </a:custGeom>
          <a:blipFill>
            <a:blip r:embed="rId3"/>
            <a:stretch>
              <a:fillRect/>
            </a:stretch>
          </a:blipFill>
        </p:spPr>
      </p:sp>
      <p:sp>
        <p:nvSpPr>
          <p:cNvPr id="4" name="TextBox 4"/>
          <p:cNvSpPr txBox="1"/>
          <p:nvPr/>
        </p:nvSpPr>
        <p:spPr>
          <a:xfrm>
            <a:off x="445528" y="4261546"/>
            <a:ext cx="11024603" cy="3169192"/>
          </a:xfrm>
          <a:prstGeom prst="rect">
            <a:avLst/>
          </a:prstGeom>
        </p:spPr>
        <p:txBody>
          <a:bodyPr lIns="0" tIns="0" rIns="0" bIns="0" rtlCol="0" anchor="t">
            <a:spAutoFit/>
          </a:bodyPr>
          <a:lstStyle/>
          <a:p>
            <a:pPr algn="just">
              <a:lnSpc>
                <a:spcPts val="4193"/>
              </a:lnSpc>
            </a:pPr>
            <a:r>
              <a:rPr lang="en-US" sz="2995">
                <a:solidFill>
                  <a:srgbClr val="034093"/>
                </a:solidFill>
                <a:latin typeface="Comic Relief"/>
                <a:ea typeface="Comic Relief"/>
                <a:cs typeface="Comic Relief"/>
                <a:sym typeface="Comic Relief"/>
              </a:rPr>
              <a:t>Gevşeme Egzersizleri:</a:t>
            </a:r>
          </a:p>
          <a:p>
            <a:pPr algn="just">
              <a:lnSpc>
                <a:spcPts val="4193"/>
              </a:lnSpc>
            </a:pPr>
            <a:r>
              <a:rPr lang="en-US" sz="2995">
                <a:solidFill>
                  <a:srgbClr val="034093"/>
                </a:solidFill>
                <a:latin typeface="Comic Relief"/>
                <a:ea typeface="Comic Relief"/>
                <a:cs typeface="Comic Relief"/>
                <a:sym typeface="Comic Relief"/>
              </a:rPr>
              <a:t>   * Kaslarınızı gevşeterek, vücudunuzdaki gerginliği azaltın.</a:t>
            </a:r>
          </a:p>
          <a:p>
            <a:pPr algn="just">
              <a:lnSpc>
                <a:spcPts val="4193"/>
              </a:lnSpc>
            </a:pPr>
            <a:r>
              <a:rPr lang="en-US" sz="2995">
                <a:solidFill>
                  <a:srgbClr val="034093"/>
                </a:solidFill>
                <a:latin typeface="Comic Relief"/>
                <a:ea typeface="Comic Relief"/>
                <a:cs typeface="Comic Relief"/>
                <a:sym typeface="Comic Relief"/>
              </a:rPr>
              <a:t>   * Omuzlarınızı, boynunuzu ve diğer kaslarınızı yavaşça gerin ve gevşetin.</a:t>
            </a:r>
          </a:p>
          <a:p>
            <a:pPr algn="just">
              <a:lnSpc>
                <a:spcPts val="4193"/>
              </a:lnSpc>
              <a:spcBef>
                <a:spcPct val="0"/>
              </a:spcBef>
            </a:pPr>
            <a:r>
              <a:rPr lang="en-US" sz="2995">
                <a:solidFill>
                  <a:srgbClr val="034093"/>
                </a:solidFill>
                <a:latin typeface="Comic Relief"/>
                <a:ea typeface="Comic Relief"/>
                <a:cs typeface="Comic Relief"/>
                <a:sym typeface="Comic Relief"/>
              </a:rPr>
              <a:t>   * Bu egzersizi sınav öncesinde ve sınav sırasında birkaç kez tekrarlayın.</a:t>
            </a:r>
          </a:p>
        </p:txBody>
      </p:sp>
      <p:sp>
        <p:nvSpPr>
          <p:cNvPr id="5" name="TextBox 5"/>
          <p:cNvSpPr txBox="1"/>
          <p:nvPr/>
        </p:nvSpPr>
        <p:spPr>
          <a:xfrm>
            <a:off x="1028700" y="1247775"/>
            <a:ext cx="10441431" cy="2051146"/>
          </a:xfrm>
          <a:prstGeom prst="rect">
            <a:avLst/>
          </a:prstGeom>
        </p:spPr>
        <p:txBody>
          <a:bodyPr lIns="0" tIns="0" rIns="0" bIns="0" rtlCol="0" anchor="t">
            <a:spAutoFit/>
          </a:bodyPr>
          <a:lstStyle/>
          <a:p>
            <a:pPr marL="0" lvl="0" indent="0" algn="l">
              <a:lnSpc>
                <a:spcPts val="7838"/>
              </a:lnSpc>
              <a:spcBef>
                <a:spcPct val="0"/>
              </a:spcBef>
            </a:pPr>
            <a:r>
              <a:rPr lang="en-US" sz="8428">
                <a:solidFill>
                  <a:srgbClr val="034093"/>
                </a:solidFill>
                <a:latin typeface="Children One"/>
                <a:ea typeface="Children One"/>
                <a:cs typeface="Children One"/>
                <a:sym typeface="Children One"/>
              </a:rPr>
              <a:t>Sınav Stresini Yönetme Teknikleri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13266645" y="5174796"/>
            <a:ext cx="4703228" cy="5112204"/>
          </a:xfrm>
          <a:custGeom>
            <a:avLst/>
            <a:gdLst/>
            <a:ahLst/>
            <a:cxnLst/>
            <a:rect l="l" t="t" r="r" b="b"/>
            <a:pathLst>
              <a:path w="4703228" h="5112204">
                <a:moveTo>
                  <a:pt x="0" y="0"/>
                </a:moveTo>
                <a:lnTo>
                  <a:pt x="4703228" y="0"/>
                </a:lnTo>
                <a:lnTo>
                  <a:pt x="4703228" y="5112204"/>
                </a:lnTo>
                <a:lnTo>
                  <a:pt x="0" y="5112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45528" y="4485178"/>
            <a:ext cx="11024603" cy="2637839"/>
          </a:xfrm>
          <a:prstGeom prst="rect">
            <a:avLst/>
          </a:prstGeom>
        </p:spPr>
        <p:txBody>
          <a:bodyPr lIns="0" tIns="0" rIns="0" bIns="0" rtlCol="0" anchor="t">
            <a:spAutoFit/>
          </a:bodyPr>
          <a:lstStyle/>
          <a:p>
            <a:pPr algn="just">
              <a:lnSpc>
                <a:spcPts val="4193"/>
              </a:lnSpc>
            </a:pPr>
            <a:r>
              <a:rPr lang="en-US" sz="2995">
                <a:solidFill>
                  <a:srgbClr val="034093"/>
                </a:solidFill>
                <a:latin typeface="Comic Relief"/>
                <a:ea typeface="Comic Relief"/>
                <a:cs typeface="Comic Relief"/>
                <a:sym typeface="Comic Relief"/>
              </a:rPr>
              <a:t>Olumlu Düşünme:</a:t>
            </a:r>
          </a:p>
          <a:p>
            <a:pPr algn="just">
              <a:lnSpc>
                <a:spcPts val="4193"/>
              </a:lnSpc>
            </a:pPr>
            <a:r>
              <a:rPr lang="en-US" sz="2995">
                <a:solidFill>
                  <a:srgbClr val="034093"/>
                </a:solidFill>
                <a:latin typeface="Comic Relief"/>
                <a:ea typeface="Comic Relief"/>
                <a:cs typeface="Comic Relief"/>
                <a:sym typeface="Comic Relief"/>
              </a:rPr>
              <a:t>   * Kendinize güvenin ve başarılı olacağınıza inanın.</a:t>
            </a:r>
          </a:p>
          <a:p>
            <a:pPr algn="just">
              <a:lnSpc>
                <a:spcPts val="4193"/>
              </a:lnSpc>
            </a:pPr>
            <a:r>
              <a:rPr lang="en-US" sz="2995">
                <a:solidFill>
                  <a:srgbClr val="034093"/>
                </a:solidFill>
                <a:latin typeface="Comic Relief"/>
                <a:ea typeface="Comic Relief"/>
                <a:cs typeface="Comic Relief"/>
                <a:sym typeface="Comic Relief"/>
              </a:rPr>
              <a:t>   * Olumsuz düşüncelerden uzak durun ve olumlu düşüncelere odaklanın.</a:t>
            </a:r>
          </a:p>
          <a:p>
            <a:pPr algn="just">
              <a:lnSpc>
                <a:spcPts val="4193"/>
              </a:lnSpc>
              <a:spcBef>
                <a:spcPct val="0"/>
              </a:spcBef>
            </a:pPr>
            <a:r>
              <a:rPr lang="en-US" sz="2995">
                <a:solidFill>
                  <a:srgbClr val="034093"/>
                </a:solidFill>
                <a:latin typeface="Comic Relief"/>
                <a:ea typeface="Comic Relief"/>
                <a:cs typeface="Comic Relief"/>
                <a:sym typeface="Comic Relief"/>
              </a:rPr>
              <a:t>   * Başarılı olduğunuz anları ve başarılarınızı hatırlayın.</a:t>
            </a:r>
          </a:p>
        </p:txBody>
      </p:sp>
      <p:sp>
        <p:nvSpPr>
          <p:cNvPr id="5" name="TextBox 5"/>
          <p:cNvSpPr txBox="1"/>
          <p:nvPr/>
        </p:nvSpPr>
        <p:spPr>
          <a:xfrm>
            <a:off x="1028700" y="1247775"/>
            <a:ext cx="10441431" cy="2051146"/>
          </a:xfrm>
          <a:prstGeom prst="rect">
            <a:avLst/>
          </a:prstGeom>
        </p:spPr>
        <p:txBody>
          <a:bodyPr lIns="0" tIns="0" rIns="0" bIns="0" rtlCol="0" anchor="t">
            <a:spAutoFit/>
          </a:bodyPr>
          <a:lstStyle/>
          <a:p>
            <a:pPr marL="0" lvl="0" indent="0" algn="l">
              <a:lnSpc>
                <a:spcPts val="7838"/>
              </a:lnSpc>
              <a:spcBef>
                <a:spcPct val="0"/>
              </a:spcBef>
            </a:pPr>
            <a:r>
              <a:rPr lang="en-US" sz="8428">
                <a:solidFill>
                  <a:srgbClr val="034093"/>
                </a:solidFill>
                <a:latin typeface="Children One"/>
                <a:ea typeface="Children One"/>
                <a:cs typeface="Children One"/>
                <a:sym typeface="Children One"/>
              </a:rPr>
              <a:t>Sınav Stresini Yönetme Teknikleri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13515811" y="5143500"/>
            <a:ext cx="3941158" cy="4803972"/>
          </a:xfrm>
          <a:custGeom>
            <a:avLst/>
            <a:gdLst/>
            <a:ahLst/>
            <a:cxnLst/>
            <a:rect l="l" t="t" r="r" b="b"/>
            <a:pathLst>
              <a:path w="3941158" h="4803972">
                <a:moveTo>
                  <a:pt x="0" y="0"/>
                </a:moveTo>
                <a:lnTo>
                  <a:pt x="3941158" y="0"/>
                </a:lnTo>
                <a:lnTo>
                  <a:pt x="3941158" y="4803972"/>
                </a:lnTo>
                <a:lnTo>
                  <a:pt x="0" y="48039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45528" y="4485178"/>
            <a:ext cx="11024603" cy="2637839"/>
          </a:xfrm>
          <a:prstGeom prst="rect">
            <a:avLst/>
          </a:prstGeom>
        </p:spPr>
        <p:txBody>
          <a:bodyPr lIns="0" tIns="0" rIns="0" bIns="0" rtlCol="0" anchor="t">
            <a:spAutoFit/>
          </a:bodyPr>
          <a:lstStyle/>
          <a:p>
            <a:pPr algn="just">
              <a:lnSpc>
                <a:spcPts val="4193"/>
              </a:lnSpc>
            </a:pPr>
            <a:r>
              <a:rPr lang="en-US" sz="2995">
                <a:solidFill>
                  <a:srgbClr val="034093"/>
                </a:solidFill>
                <a:latin typeface="Comic Relief"/>
                <a:ea typeface="Comic Relief"/>
                <a:cs typeface="Comic Relief"/>
                <a:sym typeface="Comic Relief"/>
              </a:rPr>
              <a:t> Zaman Yönetimi:</a:t>
            </a:r>
          </a:p>
          <a:p>
            <a:pPr algn="just">
              <a:lnSpc>
                <a:spcPts val="4193"/>
              </a:lnSpc>
            </a:pPr>
            <a:r>
              <a:rPr lang="en-US" sz="2995">
                <a:solidFill>
                  <a:srgbClr val="034093"/>
                </a:solidFill>
                <a:latin typeface="Comic Relief"/>
                <a:ea typeface="Comic Relief"/>
                <a:cs typeface="Comic Relief"/>
                <a:sym typeface="Comic Relief"/>
              </a:rPr>
              <a:t>   * Sınav süresini doğru planlayın ve zamanınızı verimli kullanın.</a:t>
            </a:r>
          </a:p>
          <a:p>
            <a:pPr algn="just">
              <a:lnSpc>
                <a:spcPts val="4193"/>
              </a:lnSpc>
            </a:pPr>
            <a:r>
              <a:rPr lang="en-US" sz="2995">
                <a:solidFill>
                  <a:srgbClr val="034093"/>
                </a:solidFill>
                <a:latin typeface="Comic Relief"/>
                <a:ea typeface="Comic Relief"/>
                <a:cs typeface="Comic Relief"/>
                <a:sym typeface="Comic Relief"/>
              </a:rPr>
              <a:t>   * Zor sorularla uğraşmak yerine, kolay soruları önce çözün.</a:t>
            </a:r>
          </a:p>
          <a:p>
            <a:pPr algn="just">
              <a:lnSpc>
                <a:spcPts val="4193"/>
              </a:lnSpc>
              <a:spcBef>
                <a:spcPct val="0"/>
              </a:spcBef>
            </a:pPr>
            <a:r>
              <a:rPr lang="en-US" sz="2995">
                <a:solidFill>
                  <a:srgbClr val="034093"/>
                </a:solidFill>
                <a:latin typeface="Comic Relief"/>
                <a:ea typeface="Comic Relief"/>
                <a:cs typeface="Comic Relief"/>
                <a:sym typeface="Comic Relief"/>
              </a:rPr>
              <a:t>   * Zamanınız kalırsa, zor sorulara geri dönebilirsiniz.</a:t>
            </a:r>
          </a:p>
        </p:txBody>
      </p:sp>
      <p:sp>
        <p:nvSpPr>
          <p:cNvPr id="5" name="TextBox 5"/>
          <p:cNvSpPr txBox="1"/>
          <p:nvPr/>
        </p:nvSpPr>
        <p:spPr>
          <a:xfrm>
            <a:off x="1028700" y="1247775"/>
            <a:ext cx="10441431" cy="2051146"/>
          </a:xfrm>
          <a:prstGeom prst="rect">
            <a:avLst/>
          </a:prstGeom>
        </p:spPr>
        <p:txBody>
          <a:bodyPr lIns="0" tIns="0" rIns="0" bIns="0" rtlCol="0" anchor="t">
            <a:spAutoFit/>
          </a:bodyPr>
          <a:lstStyle/>
          <a:p>
            <a:pPr marL="0" lvl="0" indent="0" algn="l">
              <a:lnSpc>
                <a:spcPts val="7838"/>
              </a:lnSpc>
              <a:spcBef>
                <a:spcPct val="0"/>
              </a:spcBef>
            </a:pPr>
            <a:r>
              <a:rPr lang="en-US" sz="8428">
                <a:solidFill>
                  <a:srgbClr val="034093"/>
                </a:solidFill>
                <a:latin typeface="Children One"/>
                <a:ea typeface="Children One"/>
                <a:cs typeface="Children One"/>
                <a:sym typeface="Children One"/>
              </a:rPr>
              <a:t>Sınav Stresini Yönetme Teknikleri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13558977" y="6098349"/>
            <a:ext cx="4140679" cy="4114800"/>
          </a:xfrm>
          <a:custGeom>
            <a:avLst/>
            <a:gdLst/>
            <a:ahLst/>
            <a:cxnLst/>
            <a:rect l="l" t="t" r="r" b="b"/>
            <a:pathLst>
              <a:path w="4140679" h="4114800">
                <a:moveTo>
                  <a:pt x="0" y="0"/>
                </a:moveTo>
                <a:lnTo>
                  <a:pt x="4140680" y="0"/>
                </a:lnTo>
                <a:lnTo>
                  <a:pt x="41406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45528" y="4485178"/>
            <a:ext cx="11024603" cy="3169192"/>
          </a:xfrm>
          <a:prstGeom prst="rect">
            <a:avLst/>
          </a:prstGeom>
        </p:spPr>
        <p:txBody>
          <a:bodyPr lIns="0" tIns="0" rIns="0" bIns="0" rtlCol="0" anchor="t">
            <a:spAutoFit/>
          </a:bodyPr>
          <a:lstStyle/>
          <a:p>
            <a:pPr algn="just">
              <a:lnSpc>
                <a:spcPts val="4193"/>
              </a:lnSpc>
            </a:pPr>
            <a:r>
              <a:rPr lang="en-US" sz="2995">
                <a:solidFill>
                  <a:srgbClr val="034093"/>
                </a:solidFill>
                <a:latin typeface="Comic Relief"/>
                <a:ea typeface="Comic Relief"/>
                <a:cs typeface="Comic Relief"/>
                <a:sym typeface="Comic Relief"/>
              </a:rPr>
              <a:t>Mola Vermek:</a:t>
            </a:r>
          </a:p>
          <a:p>
            <a:pPr algn="just">
              <a:lnSpc>
                <a:spcPts val="4193"/>
              </a:lnSpc>
            </a:pPr>
            <a:r>
              <a:rPr lang="en-US" sz="2995">
                <a:solidFill>
                  <a:srgbClr val="034093"/>
                </a:solidFill>
                <a:latin typeface="Comic Relief"/>
                <a:ea typeface="Comic Relief"/>
                <a:cs typeface="Comic Relief"/>
                <a:sym typeface="Comic Relief"/>
              </a:rPr>
              <a:t>   * Sınav sırasında kısa molalar vererek, zihninizi dinlendirin.</a:t>
            </a:r>
          </a:p>
          <a:p>
            <a:pPr algn="just">
              <a:lnSpc>
                <a:spcPts val="4193"/>
              </a:lnSpc>
            </a:pPr>
            <a:r>
              <a:rPr lang="en-US" sz="2995">
                <a:solidFill>
                  <a:srgbClr val="034093"/>
                </a:solidFill>
                <a:latin typeface="Comic Relief"/>
                <a:ea typeface="Comic Relief"/>
                <a:cs typeface="Comic Relief"/>
                <a:sym typeface="Comic Relief"/>
              </a:rPr>
              <a:t>   * Mola sırasında su için, nefes egzersizleri yapın veya kısa bir yürüyüş yapın.</a:t>
            </a:r>
          </a:p>
          <a:p>
            <a:pPr algn="just">
              <a:lnSpc>
                <a:spcPts val="4193"/>
              </a:lnSpc>
              <a:spcBef>
                <a:spcPct val="0"/>
              </a:spcBef>
            </a:pPr>
            <a:r>
              <a:rPr lang="en-US" sz="2995">
                <a:solidFill>
                  <a:srgbClr val="034093"/>
                </a:solidFill>
                <a:latin typeface="Comic Relief"/>
                <a:ea typeface="Comic Relief"/>
                <a:cs typeface="Comic Relief"/>
                <a:sym typeface="Comic Relief"/>
              </a:rPr>
              <a:t>   * Mola sonrasında, daha dinlenmiş ve odaklanmış bir şekilde sınava devam edebilirsiniz.</a:t>
            </a:r>
          </a:p>
        </p:txBody>
      </p:sp>
      <p:sp>
        <p:nvSpPr>
          <p:cNvPr id="5" name="TextBox 5"/>
          <p:cNvSpPr txBox="1"/>
          <p:nvPr/>
        </p:nvSpPr>
        <p:spPr>
          <a:xfrm>
            <a:off x="1028700" y="1247775"/>
            <a:ext cx="10441431" cy="2051146"/>
          </a:xfrm>
          <a:prstGeom prst="rect">
            <a:avLst/>
          </a:prstGeom>
        </p:spPr>
        <p:txBody>
          <a:bodyPr lIns="0" tIns="0" rIns="0" bIns="0" rtlCol="0" anchor="t">
            <a:spAutoFit/>
          </a:bodyPr>
          <a:lstStyle/>
          <a:p>
            <a:pPr marL="0" lvl="0" indent="0" algn="l">
              <a:lnSpc>
                <a:spcPts val="7838"/>
              </a:lnSpc>
              <a:spcBef>
                <a:spcPct val="0"/>
              </a:spcBef>
            </a:pPr>
            <a:r>
              <a:rPr lang="en-US" sz="8428">
                <a:solidFill>
                  <a:srgbClr val="034093"/>
                </a:solidFill>
                <a:latin typeface="Children One"/>
                <a:ea typeface="Children One"/>
                <a:cs typeface="Children One"/>
                <a:sym typeface="Children One"/>
              </a:rPr>
              <a:t>Sınav Stresini Yönetme Teknikleri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13550836" y="5832672"/>
            <a:ext cx="3708464" cy="4114800"/>
          </a:xfrm>
          <a:custGeom>
            <a:avLst/>
            <a:gdLst/>
            <a:ahLst/>
            <a:cxnLst/>
            <a:rect l="l" t="t" r="r" b="b"/>
            <a:pathLst>
              <a:path w="3708464" h="4114800">
                <a:moveTo>
                  <a:pt x="0" y="0"/>
                </a:moveTo>
                <a:lnTo>
                  <a:pt x="3708464" y="0"/>
                </a:lnTo>
                <a:lnTo>
                  <a:pt x="370846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45528" y="4485178"/>
            <a:ext cx="11024603" cy="2637839"/>
          </a:xfrm>
          <a:prstGeom prst="rect">
            <a:avLst/>
          </a:prstGeom>
        </p:spPr>
        <p:txBody>
          <a:bodyPr lIns="0" tIns="0" rIns="0" bIns="0" rtlCol="0" anchor="t">
            <a:spAutoFit/>
          </a:bodyPr>
          <a:lstStyle/>
          <a:p>
            <a:pPr algn="just">
              <a:lnSpc>
                <a:spcPts val="4193"/>
              </a:lnSpc>
            </a:pPr>
            <a:r>
              <a:rPr lang="en-US" sz="2995">
                <a:solidFill>
                  <a:srgbClr val="034093"/>
                </a:solidFill>
                <a:latin typeface="Comic Relief"/>
                <a:ea typeface="Comic Relief"/>
                <a:cs typeface="Comic Relief"/>
                <a:sym typeface="Comic Relief"/>
              </a:rPr>
              <a:t>Doğru Beslenme ve Uyku:</a:t>
            </a:r>
          </a:p>
          <a:p>
            <a:pPr algn="just">
              <a:lnSpc>
                <a:spcPts val="4193"/>
              </a:lnSpc>
            </a:pPr>
            <a:r>
              <a:rPr lang="en-US" sz="2995">
                <a:solidFill>
                  <a:srgbClr val="034093"/>
                </a:solidFill>
                <a:latin typeface="Comic Relief"/>
                <a:ea typeface="Comic Relief"/>
                <a:cs typeface="Comic Relief"/>
                <a:sym typeface="Comic Relief"/>
              </a:rPr>
              <a:t>   * Sınavdan önceki gece yeterince uyuyun.</a:t>
            </a:r>
          </a:p>
          <a:p>
            <a:pPr algn="just">
              <a:lnSpc>
                <a:spcPts val="4193"/>
              </a:lnSpc>
            </a:pPr>
            <a:r>
              <a:rPr lang="en-US" sz="2995">
                <a:solidFill>
                  <a:srgbClr val="034093"/>
                </a:solidFill>
                <a:latin typeface="Comic Relief"/>
                <a:ea typeface="Comic Relief"/>
                <a:cs typeface="Comic Relief"/>
                <a:sym typeface="Comic Relief"/>
              </a:rPr>
              <a:t>   * Sınav sabahı sağlıklı bir kahvaltı yapın.</a:t>
            </a:r>
          </a:p>
          <a:p>
            <a:pPr algn="just">
              <a:lnSpc>
                <a:spcPts val="4193"/>
              </a:lnSpc>
              <a:spcBef>
                <a:spcPct val="0"/>
              </a:spcBef>
            </a:pPr>
            <a:r>
              <a:rPr lang="en-US" sz="2995">
                <a:solidFill>
                  <a:srgbClr val="034093"/>
                </a:solidFill>
                <a:latin typeface="Comic Relief"/>
                <a:ea typeface="Comic Relief"/>
                <a:cs typeface="Comic Relief"/>
                <a:sym typeface="Comic Relief"/>
              </a:rPr>
              <a:t>   * Sınav sırasında yanınızda su ve sağlıklı atıştırmalıklar bulundurun.</a:t>
            </a:r>
          </a:p>
        </p:txBody>
      </p:sp>
      <p:sp>
        <p:nvSpPr>
          <p:cNvPr id="5" name="TextBox 5"/>
          <p:cNvSpPr txBox="1"/>
          <p:nvPr/>
        </p:nvSpPr>
        <p:spPr>
          <a:xfrm>
            <a:off x="1028700" y="1247775"/>
            <a:ext cx="10441431" cy="2051146"/>
          </a:xfrm>
          <a:prstGeom prst="rect">
            <a:avLst/>
          </a:prstGeom>
        </p:spPr>
        <p:txBody>
          <a:bodyPr lIns="0" tIns="0" rIns="0" bIns="0" rtlCol="0" anchor="t">
            <a:spAutoFit/>
          </a:bodyPr>
          <a:lstStyle/>
          <a:p>
            <a:pPr marL="0" lvl="0" indent="0" algn="l">
              <a:lnSpc>
                <a:spcPts val="7838"/>
              </a:lnSpc>
              <a:spcBef>
                <a:spcPct val="0"/>
              </a:spcBef>
            </a:pPr>
            <a:r>
              <a:rPr lang="en-US" sz="8428">
                <a:solidFill>
                  <a:srgbClr val="034093"/>
                </a:solidFill>
                <a:latin typeface="Children One"/>
                <a:ea typeface="Children One"/>
                <a:cs typeface="Children One"/>
                <a:sym typeface="Children One"/>
              </a:rPr>
              <a:t>Sınav Stresini Yönetme Teknikleri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10378342" y="5832672"/>
            <a:ext cx="7315200" cy="3703320"/>
          </a:xfrm>
          <a:custGeom>
            <a:avLst/>
            <a:gdLst/>
            <a:ahLst/>
            <a:cxnLst/>
            <a:rect l="l" t="t" r="r" b="b"/>
            <a:pathLst>
              <a:path w="7315200" h="3703320">
                <a:moveTo>
                  <a:pt x="0" y="0"/>
                </a:moveTo>
                <a:lnTo>
                  <a:pt x="7315200" y="0"/>
                </a:lnTo>
                <a:lnTo>
                  <a:pt x="7315200" y="3703320"/>
                </a:lnTo>
                <a:lnTo>
                  <a:pt x="0" y="370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45528" y="4485178"/>
            <a:ext cx="11024603" cy="2637839"/>
          </a:xfrm>
          <a:prstGeom prst="rect">
            <a:avLst/>
          </a:prstGeom>
        </p:spPr>
        <p:txBody>
          <a:bodyPr lIns="0" tIns="0" rIns="0" bIns="0" rtlCol="0" anchor="t">
            <a:spAutoFit/>
          </a:bodyPr>
          <a:lstStyle/>
          <a:p>
            <a:pPr algn="just">
              <a:lnSpc>
                <a:spcPts val="4193"/>
              </a:lnSpc>
            </a:pPr>
            <a:r>
              <a:rPr lang="en-US" sz="2995">
                <a:solidFill>
                  <a:srgbClr val="034093"/>
                </a:solidFill>
                <a:latin typeface="Comic Relief"/>
                <a:ea typeface="Comic Relief"/>
                <a:cs typeface="Comic Relief"/>
                <a:sym typeface="Comic Relief"/>
              </a:rPr>
              <a:t> Profesyonel Yardım Almak:</a:t>
            </a:r>
          </a:p>
          <a:p>
            <a:pPr algn="just">
              <a:lnSpc>
                <a:spcPts val="4193"/>
              </a:lnSpc>
            </a:pPr>
            <a:r>
              <a:rPr lang="en-US" sz="2995">
                <a:solidFill>
                  <a:srgbClr val="034093"/>
                </a:solidFill>
                <a:latin typeface="Comic Relief"/>
                <a:ea typeface="Comic Relief"/>
                <a:cs typeface="Comic Relief"/>
                <a:sym typeface="Comic Relief"/>
              </a:rPr>
              <a:t>   * Sınav stresiyle başa çıkmakta zorlanıyorsanız, bir uzmandan yardım almaktan çekinmeyin.</a:t>
            </a:r>
          </a:p>
          <a:p>
            <a:pPr algn="just">
              <a:lnSpc>
                <a:spcPts val="4193"/>
              </a:lnSpc>
              <a:spcBef>
                <a:spcPct val="0"/>
              </a:spcBef>
            </a:pPr>
            <a:r>
              <a:rPr lang="en-US" sz="2995">
                <a:solidFill>
                  <a:srgbClr val="034093"/>
                </a:solidFill>
                <a:latin typeface="Comic Relief"/>
                <a:ea typeface="Comic Relief"/>
                <a:cs typeface="Comic Relief"/>
                <a:sym typeface="Comic Relief"/>
              </a:rPr>
              <a:t>   * Psikologlar ve danışmanlar, sınav stresiyle başa çıkma konusunda size yardımcı olabilirler.</a:t>
            </a:r>
          </a:p>
        </p:txBody>
      </p:sp>
      <p:sp>
        <p:nvSpPr>
          <p:cNvPr id="5" name="TextBox 5"/>
          <p:cNvSpPr txBox="1"/>
          <p:nvPr/>
        </p:nvSpPr>
        <p:spPr>
          <a:xfrm>
            <a:off x="1028700" y="1247775"/>
            <a:ext cx="10441431" cy="2051146"/>
          </a:xfrm>
          <a:prstGeom prst="rect">
            <a:avLst/>
          </a:prstGeom>
        </p:spPr>
        <p:txBody>
          <a:bodyPr lIns="0" tIns="0" rIns="0" bIns="0" rtlCol="0" anchor="t">
            <a:spAutoFit/>
          </a:bodyPr>
          <a:lstStyle/>
          <a:p>
            <a:pPr marL="0" lvl="0" indent="0" algn="l">
              <a:lnSpc>
                <a:spcPts val="7838"/>
              </a:lnSpc>
              <a:spcBef>
                <a:spcPct val="0"/>
              </a:spcBef>
            </a:pPr>
            <a:r>
              <a:rPr lang="en-US" sz="8428">
                <a:solidFill>
                  <a:srgbClr val="034093"/>
                </a:solidFill>
                <a:latin typeface="Children One"/>
                <a:ea typeface="Children One"/>
                <a:cs typeface="Children One"/>
                <a:sym typeface="Children One"/>
              </a:rPr>
              <a:t>Sınav Stresini Yönetme Teknikleri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14109810" y="7283112"/>
            <a:ext cx="3008101" cy="2564407"/>
          </a:xfrm>
          <a:custGeom>
            <a:avLst/>
            <a:gdLst/>
            <a:ahLst/>
            <a:cxnLst/>
            <a:rect l="l" t="t" r="r" b="b"/>
            <a:pathLst>
              <a:path w="3008101" h="2564407">
                <a:moveTo>
                  <a:pt x="0" y="0"/>
                </a:moveTo>
                <a:lnTo>
                  <a:pt x="3008101" y="0"/>
                </a:lnTo>
                <a:lnTo>
                  <a:pt x="3008101" y="2564407"/>
                </a:lnTo>
                <a:lnTo>
                  <a:pt x="0" y="2564407"/>
                </a:lnTo>
                <a:lnTo>
                  <a:pt x="0" y="0"/>
                </a:lnTo>
                <a:close/>
              </a:path>
            </a:pathLst>
          </a:custGeom>
          <a:blipFill>
            <a:blip r:embed="rId3"/>
            <a:stretch>
              <a:fillRect/>
            </a:stretch>
          </a:blipFill>
        </p:spPr>
      </p:sp>
      <p:sp>
        <p:nvSpPr>
          <p:cNvPr id="4" name="Freeform 4"/>
          <p:cNvSpPr/>
          <p:nvPr/>
        </p:nvSpPr>
        <p:spPr>
          <a:xfrm rot="-677932">
            <a:off x="1028700" y="1393555"/>
            <a:ext cx="3725540" cy="1721510"/>
          </a:xfrm>
          <a:custGeom>
            <a:avLst/>
            <a:gdLst/>
            <a:ahLst/>
            <a:cxnLst/>
            <a:rect l="l" t="t" r="r" b="b"/>
            <a:pathLst>
              <a:path w="3725540" h="1721510">
                <a:moveTo>
                  <a:pt x="0" y="0"/>
                </a:moveTo>
                <a:lnTo>
                  <a:pt x="3725540" y="0"/>
                </a:lnTo>
                <a:lnTo>
                  <a:pt x="3725540" y="1721510"/>
                </a:lnTo>
                <a:lnTo>
                  <a:pt x="0" y="1721510"/>
                </a:lnTo>
                <a:lnTo>
                  <a:pt x="0" y="0"/>
                </a:lnTo>
                <a:close/>
              </a:path>
            </a:pathLst>
          </a:custGeom>
          <a:blipFill>
            <a:blip r:embed="rId4"/>
            <a:stretch>
              <a:fillRect/>
            </a:stretch>
          </a:blipFill>
        </p:spPr>
      </p:sp>
      <p:sp>
        <p:nvSpPr>
          <p:cNvPr id="5" name="Freeform 5"/>
          <p:cNvSpPr/>
          <p:nvPr/>
        </p:nvSpPr>
        <p:spPr>
          <a:xfrm rot="-1001652" flipH="1">
            <a:off x="15924878" y="1304139"/>
            <a:ext cx="2166662" cy="2483281"/>
          </a:xfrm>
          <a:custGeom>
            <a:avLst/>
            <a:gdLst/>
            <a:ahLst/>
            <a:cxnLst/>
            <a:rect l="l" t="t" r="r" b="b"/>
            <a:pathLst>
              <a:path w="2166662" h="2483281">
                <a:moveTo>
                  <a:pt x="2166662" y="0"/>
                </a:moveTo>
                <a:lnTo>
                  <a:pt x="0" y="0"/>
                </a:lnTo>
                <a:lnTo>
                  <a:pt x="0" y="2483281"/>
                </a:lnTo>
                <a:lnTo>
                  <a:pt x="2166662" y="2483281"/>
                </a:lnTo>
                <a:lnTo>
                  <a:pt x="216666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604791">
            <a:off x="-801812" y="6780454"/>
            <a:ext cx="2488436" cy="2889331"/>
          </a:xfrm>
          <a:custGeom>
            <a:avLst/>
            <a:gdLst/>
            <a:ahLst/>
            <a:cxnLst/>
            <a:rect l="l" t="t" r="r" b="b"/>
            <a:pathLst>
              <a:path w="2488436" h="2889331">
                <a:moveTo>
                  <a:pt x="0" y="0"/>
                </a:moveTo>
                <a:lnTo>
                  <a:pt x="2488436" y="0"/>
                </a:lnTo>
                <a:lnTo>
                  <a:pt x="2488436" y="2889331"/>
                </a:lnTo>
                <a:lnTo>
                  <a:pt x="0" y="288933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7" name="TextBox 7"/>
          <p:cNvSpPr txBox="1"/>
          <p:nvPr/>
        </p:nvSpPr>
        <p:spPr>
          <a:xfrm>
            <a:off x="3688047" y="2473385"/>
            <a:ext cx="10441431" cy="7004146"/>
          </a:xfrm>
          <a:prstGeom prst="rect">
            <a:avLst/>
          </a:prstGeom>
        </p:spPr>
        <p:txBody>
          <a:bodyPr lIns="0" tIns="0" rIns="0" bIns="0" rtlCol="0" anchor="t">
            <a:spAutoFit/>
          </a:bodyPr>
          <a:lstStyle/>
          <a:p>
            <a:pPr marL="0" lvl="0" indent="0" algn="ctr">
              <a:lnSpc>
                <a:spcPts val="7838"/>
              </a:lnSpc>
              <a:spcBef>
                <a:spcPct val="0"/>
              </a:spcBef>
            </a:pPr>
            <a:r>
              <a:rPr lang="en-US" sz="8428">
                <a:solidFill>
                  <a:srgbClr val="034093"/>
                </a:solidFill>
                <a:latin typeface="Children One"/>
                <a:ea typeface="Children One"/>
                <a:cs typeface="Children One"/>
                <a:sym typeface="Children One"/>
              </a:rPr>
              <a:t>Bu teknikleri düzenli olarak uygulayarak, gerçek sınav ortamına daha iyi alışabilir ve sınav stresinizi daha etkili bir şekilde yönetebilirsiniz.</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14299319" y="2081436"/>
            <a:ext cx="4436442" cy="4114800"/>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9666782" y="3627728"/>
            <a:ext cx="9265074" cy="6659272"/>
          </a:xfrm>
          <a:custGeom>
            <a:avLst/>
            <a:gdLst/>
            <a:ahLst/>
            <a:cxnLst/>
            <a:rect l="l" t="t" r="r" b="b"/>
            <a:pathLst>
              <a:path w="9265074" h="6659272">
                <a:moveTo>
                  <a:pt x="9265074" y="0"/>
                </a:moveTo>
                <a:lnTo>
                  <a:pt x="0" y="0"/>
                </a:lnTo>
                <a:lnTo>
                  <a:pt x="0" y="6659272"/>
                </a:lnTo>
                <a:lnTo>
                  <a:pt x="9265074" y="6659272"/>
                </a:lnTo>
                <a:lnTo>
                  <a:pt x="9265074" y="0"/>
                </a:lnTo>
                <a:close/>
              </a:path>
            </a:pathLst>
          </a:custGeom>
          <a:blipFill>
            <a:blip r:embed="rId5"/>
            <a:stretch>
              <a:fillRect/>
            </a:stretch>
          </a:blipFill>
        </p:spPr>
      </p:sp>
      <p:sp>
        <p:nvSpPr>
          <p:cNvPr id="5" name="Freeform 5"/>
          <p:cNvSpPr/>
          <p:nvPr/>
        </p:nvSpPr>
        <p:spPr>
          <a:xfrm>
            <a:off x="-407457" y="8008016"/>
            <a:ext cx="3356557" cy="1632126"/>
          </a:xfrm>
          <a:custGeom>
            <a:avLst/>
            <a:gdLst/>
            <a:ahLst/>
            <a:cxnLst/>
            <a:rect l="l" t="t" r="r" b="b"/>
            <a:pathLst>
              <a:path w="3356557" h="1632126">
                <a:moveTo>
                  <a:pt x="0" y="0"/>
                </a:moveTo>
                <a:lnTo>
                  <a:pt x="3356557" y="0"/>
                </a:lnTo>
                <a:lnTo>
                  <a:pt x="3356557" y="1632125"/>
                </a:lnTo>
                <a:lnTo>
                  <a:pt x="0" y="16321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662042" y="6038954"/>
            <a:ext cx="7315200" cy="658368"/>
          </a:xfrm>
          <a:custGeom>
            <a:avLst/>
            <a:gdLst/>
            <a:ahLst/>
            <a:cxnLst/>
            <a:rect l="l" t="t" r="r" b="b"/>
            <a:pathLst>
              <a:path w="7315200" h="658368">
                <a:moveTo>
                  <a:pt x="0" y="0"/>
                </a:moveTo>
                <a:lnTo>
                  <a:pt x="7315200" y="0"/>
                </a:lnTo>
                <a:lnTo>
                  <a:pt x="7315200" y="658368"/>
                </a:lnTo>
                <a:lnTo>
                  <a:pt x="0" y="6583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376160" y="2170909"/>
            <a:ext cx="14855498" cy="4025327"/>
          </a:xfrm>
          <a:prstGeom prst="rect">
            <a:avLst/>
          </a:prstGeom>
        </p:spPr>
        <p:txBody>
          <a:bodyPr lIns="0" tIns="0" rIns="0" bIns="0" rtlCol="0" anchor="t">
            <a:spAutoFit/>
          </a:bodyPr>
          <a:lstStyle/>
          <a:p>
            <a:pPr algn="l">
              <a:lnSpc>
                <a:spcPts val="16266"/>
              </a:lnSpc>
              <a:spcBef>
                <a:spcPct val="0"/>
              </a:spcBef>
            </a:pPr>
            <a:r>
              <a:rPr lang="en-US" sz="11619">
                <a:solidFill>
                  <a:srgbClr val="034093"/>
                </a:solidFill>
                <a:latin typeface="Children One"/>
                <a:ea typeface="Children One"/>
                <a:cs typeface="Children One"/>
                <a:sym typeface="Children One"/>
              </a:rPr>
              <a:t>YKS Yolculuğunda Deneme Çözmenin Önemi</a:t>
            </a:r>
          </a:p>
        </p:txBody>
      </p:sp>
      <p:sp>
        <p:nvSpPr>
          <p:cNvPr id="8" name="Freeform 8"/>
          <p:cNvSpPr/>
          <p:nvPr/>
        </p:nvSpPr>
        <p:spPr>
          <a:xfrm rot="-3811188">
            <a:off x="11305909" y="1477700"/>
            <a:ext cx="1604417" cy="1980762"/>
          </a:xfrm>
          <a:custGeom>
            <a:avLst/>
            <a:gdLst/>
            <a:ahLst/>
            <a:cxnLst/>
            <a:rect l="l" t="t" r="r" b="b"/>
            <a:pathLst>
              <a:path w="1604417" h="1980762">
                <a:moveTo>
                  <a:pt x="0" y="0"/>
                </a:moveTo>
                <a:lnTo>
                  <a:pt x="1604417" y="0"/>
                </a:lnTo>
                <a:lnTo>
                  <a:pt x="1604417" y="1980762"/>
                </a:lnTo>
                <a:lnTo>
                  <a:pt x="0" y="19807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482666" y="4536417"/>
            <a:ext cx="4833500" cy="3196152"/>
          </a:xfrm>
          <a:custGeom>
            <a:avLst/>
            <a:gdLst/>
            <a:ahLst/>
            <a:cxnLst/>
            <a:rect l="l" t="t" r="r" b="b"/>
            <a:pathLst>
              <a:path w="4833500" h="3196152">
                <a:moveTo>
                  <a:pt x="0" y="0"/>
                </a:moveTo>
                <a:lnTo>
                  <a:pt x="4833500" y="0"/>
                </a:lnTo>
                <a:lnTo>
                  <a:pt x="4833500" y="3196152"/>
                </a:lnTo>
                <a:lnTo>
                  <a:pt x="0" y="31961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5354162" y="588994"/>
            <a:ext cx="10388295" cy="2772662"/>
          </a:xfrm>
          <a:prstGeom prst="rect">
            <a:avLst/>
          </a:prstGeom>
        </p:spPr>
        <p:txBody>
          <a:bodyPr lIns="0" tIns="0" rIns="0" bIns="0" rtlCol="0" anchor="t">
            <a:spAutoFit/>
          </a:bodyPr>
          <a:lstStyle/>
          <a:p>
            <a:pPr algn="l">
              <a:lnSpc>
                <a:spcPts val="7141"/>
              </a:lnSpc>
            </a:pPr>
            <a:r>
              <a:rPr lang="en-US" sz="7679">
                <a:solidFill>
                  <a:srgbClr val="034093"/>
                </a:solidFill>
                <a:latin typeface="Children One"/>
                <a:ea typeface="Children One"/>
                <a:cs typeface="Children One"/>
                <a:sym typeface="Children One"/>
              </a:rPr>
              <a:t>deneme çözmenin bilgi ölçmekten öte faydalarını daha detaylı inceleyelim:</a:t>
            </a:r>
          </a:p>
        </p:txBody>
      </p:sp>
      <p:sp>
        <p:nvSpPr>
          <p:cNvPr id="5" name="Freeform 5"/>
          <p:cNvSpPr/>
          <p:nvPr/>
        </p:nvSpPr>
        <p:spPr>
          <a:xfrm rot="2031449">
            <a:off x="16341424" y="1108496"/>
            <a:ext cx="756148" cy="1543159"/>
          </a:xfrm>
          <a:custGeom>
            <a:avLst/>
            <a:gdLst/>
            <a:ahLst/>
            <a:cxnLst/>
            <a:rect l="l" t="t" r="r" b="b"/>
            <a:pathLst>
              <a:path w="756148" h="1543159">
                <a:moveTo>
                  <a:pt x="0" y="0"/>
                </a:moveTo>
                <a:lnTo>
                  <a:pt x="756148" y="0"/>
                </a:lnTo>
                <a:lnTo>
                  <a:pt x="756148" y="1543159"/>
                </a:lnTo>
                <a:lnTo>
                  <a:pt x="0" y="15431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727829" y="9258300"/>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5354162" y="3785318"/>
            <a:ext cx="11083565" cy="5472982"/>
          </a:xfrm>
          <a:prstGeom prst="rect">
            <a:avLst/>
          </a:prstGeom>
        </p:spPr>
        <p:txBody>
          <a:bodyPr lIns="0" tIns="0" rIns="0" bIns="0" rtlCol="0" anchor="t">
            <a:spAutoFit/>
          </a:bodyPr>
          <a:lstStyle/>
          <a:p>
            <a:pPr algn="just">
              <a:lnSpc>
                <a:spcPts val="4328"/>
              </a:lnSpc>
            </a:pPr>
            <a:r>
              <a:rPr lang="en-US" sz="3091">
                <a:solidFill>
                  <a:srgbClr val="034093"/>
                </a:solidFill>
                <a:latin typeface="Comic Relief"/>
                <a:ea typeface="Comic Relief"/>
                <a:cs typeface="Comic Relief"/>
                <a:sym typeface="Comic Relief"/>
              </a:rPr>
              <a:t> Öğrenme Alışkanlıklarını Şekillendirme:</a:t>
            </a:r>
          </a:p>
          <a:p>
            <a:pPr algn="just">
              <a:lnSpc>
                <a:spcPts val="4328"/>
              </a:lnSpc>
            </a:pPr>
            <a:r>
              <a:rPr lang="en-US" sz="3091">
                <a:solidFill>
                  <a:srgbClr val="034093"/>
                </a:solidFill>
                <a:latin typeface="Comic Relief"/>
                <a:ea typeface="Comic Relief"/>
                <a:cs typeface="Comic Relief"/>
                <a:sym typeface="Comic Relief"/>
              </a:rPr>
              <a:t> * Aktif Öğrenme: Deneme çözmek, pasif bilgi alımından aktif bilgi uygulamasına geçişi sağlar. Bu, öğrenilenlerin daha iyi pekiştirilmesine yardımcı olur.</a:t>
            </a:r>
          </a:p>
          <a:p>
            <a:pPr algn="just">
              <a:lnSpc>
                <a:spcPts val="4328"/>
              </a:lnSpc>
            </a:pPr>
            <a:r>
              <a:rPr lang="en-US" sz="3091">
                <a:solidFill>
                  <a:srgbClr val="034093"/>
                </a:solidFill>
                <a:latin typeface="Comic Relief"/>
                <a:ea typeface="Comic Relief"/>
                <a:cs typeface="Comic Relief"/>
                <a:sym typeface="Comic Relief"/>
              </a:rPr>
              <a:t> * Öğrenme Stillerini Keşfetme: Farklı soru tipleri ve sınav formatları, hangi öğrenme yöntemlerinin sizin için daha etkili olduğunu anlamanıza yardımcı olur.</a:t>
            </a:r>
          </a:p>
          <a:p>
            <a:pPr algn="just">
              <a:lnSpc>
                <a:spcPts val="4328"/>
              </a:lnSpc>
              <a:spcBef>
                <a:spcPct val="0"/>
              </a:spcBef>
            </a:pPr>
            <a:r>
              <a:rPr lang="en-US" sz="3091">
                <a:solidFill>
                  <a:srgbClr val="034093"/>
                </a:solidFill>
                <a:latin typeface="Comic Relief"/>
                <a:ea typeface="Comic Relief"/>
                <a:cs typeface="Comic Relief"/>
                <a:sym typeface="Comic Relief"/>
              </a:rPr>
              <a:t> * Odaklanma ve Konsantrasyon: Uzun süreli deneme sınavları, odaklanma ve konsantrasyon becerilerinizi geliştirir.</a:t>
            </a:r>
          </a:p>
        </p:txBody>
      </p:sp>
      <p:sp>
        <p:nvSpPr>
          <p:cNvPr id="8" name="Freeform 8"/>
          <p:cNvSpPr/>
          <p:nvPr/>
        </p:nvSpPr>
        <p:spPr>
          <a:xfrm>
            <a:off x="16612715" y="8288883"/>
            <a:ext cx="2147651" cy="3201105"/>
          </a:xfrm>
          <a:custGeom>
            <a:avLst/>
            <a:gdLst/>
            <a:ahLst/>
            <a:cxnLst/>
            <a:rect l="l" t="t" r="r" b="b"/>
            <a:pathLst>
              <a:path w="2147651" h="3201105">
                <a:moveTo>
                  <a:pt x="0" y="0"/>
                </a:moveTo>
                <a:lnTo>
                  <a:pt x="2147651" y="0"/>
                </a:lnTo>
                <a:lnTo>
                  <a:pt x="2147651" y="3201105"/>
                </a:lnTo>
                <a:lnTo>
                  <a:pt x="0" y="32011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74589">
            <a:off x="1082140" y="2671998"/>
            <a:ext cx="4258179" cy="1240195"/>
          </a:xfrm>
          <a:custGeom>
            <a:avLst/>
            <a:gdLst/>
            <a:ahLst/>
            <a:cxnLst/>
            <a:rect l="l" t="t" r="r" b="b"/>
            <a:pathLst>
              <a:path w="4258179" h="1240195">
                <a:moveTo>
                  <a:pt x="0" y="0"/>
                </a:moveTo>
                <a:lnTo>
                  <a:pt x="4258179" y="0"/>
                </a:lnTo>
                <a:lnTo>
                  <a:pt x="4258179" y="1240195"/>
                </a:lnTo>
                <a:lnTo>
                  <a:pt x="0" y="12401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482666" y="4536417"/>
            <a:ext cx="4833500" cy="3196152"/>
          </a:xfrm>
          <a:custGeom>
            <a:avLst/>
            <a:gdLst/>
            <a:ahLst/>
            <a:cxnLst/>
            <a:rect l="l" t="t" r="r" b="b"/>
            <a:pathLst>
              <a:path w="4833500" h="3196152">
                <a:moveTo>
                  <a:pt x="0" y="0"/>
                </a:moveTo>
                <a:lnTo>
                  <a:pt x="4833500" y="0"/>
                </a:lnTo>
                <a:lnTo>
                  <a:pt x="4833500" y="3196152"/>
                </a:lnTo>
                <a:lnTo>
                  <a:pt x="0" y="31961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5354162" y="588994"/>
            <a:ext cx="10388295" cy="2772662"/>
          </a:xfrm>
          <a:prstGeom prst="rect">
            <a:avLst/>
          </a:prstGeom>
        </p:spPr>
        <p:txBody>
          <a:bodyPr lIns="0" tIns="0" rIns="0" bIns="0" rtlCol="0" anchor="t">
            <a:spAutoFit/>
          </a:bodyPr>
          <a:lstStyle/>
          <a:p>
            <a:pPr algn="l">
              <a:lnSpc>
                <a:spcPts val="7141"/>
              </a:lnSpc>
            </a:pPr>
            <a:r>
              <a:rPr lang="en-US" sz="7679">
                <a:solidFill>
                  <a:srgbClr val="034093"/>
                </a:solidFill>
                <a:latin typeface="Children One"/>
                <a:ea typeface="Children One"/>
                <a:cs typeface="Children One"/>
                <a:sym typeface="Children One"/>
              </a:rPr>
              <a:t>deneme çözmenin bilgi ölçmekten öte faydalarını daha detaylı inceleyelim:</a:t>
            </a:r>
          </a:p>
        </p:txBody>
      </p:sp>
      <p:sp>
        <p:nvSpPr>
          <p:cNvPr id="5" name="Freeform 5"/>
          <p:cNvSpPr/>
          <p:nvPr/>
        </p:nvSpPr>
        <p:spPr>
          <a:xfrm rot="2031449">
            <a:off x="16341424" y="1108496"/>
            <a:ext cx="756148" cy="1543159"/>
          </a:xfrm>
          <a:custGeom>
            <a:avLst/>
            <a:gdLst/>
            <a:ahLst/>
            <a:cxnLst/>
            <a:rect l="l" t="t" r="r" b="b"/>
            <a:pathLst>
              <a:path w="756148" h="1543159">
                <a:moveTo>
                  <a:pt x="0" y="0"/>
                </a:moveTo>
                <a:lnTo>
                  <a:pt x="756148" y="0"/>
                </a:lnTo>
                <a:lnTo>
                  <a:pt x="756148" y="1543159"/>
                </a:lnTo>
                <a:lnTo>
                  <a:pt x="0" y="15431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727829" y="9258300"/>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5354162" y="3785318"/>
            <a:ext cx="11083565" cy="4924499"/>
          </a:xfrm>
          <a:prstGeom prst="rect">
            <a:avLst/>
          </a:prstGeom>
        </p:spPr>
        <p:txBody>
          <a:bodyPr lIns="0" tIns="0" rIns="0" bIns="0" rtlCol="0" anchor="t">
            <a:spAutoFit/>
          </a:bodyPr>
          <a:lstStyle/>
          <a:p>
            <a:pPr algn="just">
              <a:lnSpc>
                <a:spcPts val="4328"/>
              </a:lnSpc>
            </a:pPr>
            <a:r>
              <a:rPr lang="en-US" sz="3091">
                <a:solidFill>
                  <a:srgbClr val="034093"/>
                </a:solidFill>
                <a:latin typeface="Comic Relief"/>
                <a:ea typeface="Comic Relief"/>
                <a:cs typeface="Comic Relief"/>
                <a:sym typeface="Comic Relief"/>
              </a:rPr>
              <a:t>Psikolojik Hazırlık:</a:t>
            </a:r>
          </a:p>
          <a:p>
            <a:pPr algn="just">
              <a:lnSpc>
                <a:spcPts val="4328"/>
              </a:lnSpc>
            </a:pPr>
            <a:r>
              <a:rPr lang="en-US" sz="3091">
                <a:solidFill>
                  <a:srgbClr val="034093"/>
                </a:solidFill>
                <a:latin typeface="Comic Relief"/>
                <a:ea typeface="Comic Relief"/>
                <a:cs typeface="Comic Relief"/>
                <a:sym typeface="Comic Relief"/>
              </a:rPr>
              <a:t> * Sınav Anksiyetesini Azaltma: Gerçek sınav koşullarına benzer ortamlarda deneme çözmek, sınav anksiyetesini azaltmaya yardımcı olur.</a:t>
            </a:r>
          </a:p>
          <a:p>
            <a:pPr algn="just">
              <a:lnSpc>
                <a:spcPts val="4328"/>
              </a:lnSpc>
            </a:pPr>
            <a:r>
              <a:rPr lang="en-US" sz="3091">
                <a:solidFill>
                  <a:srgbClr val="034093"/>
                </a:solidFill>
                <a:latin typeface="Comic Relief"/>
                <a:ea typeface="Comic Relief"/>
                <a:cs typeface="Comic Relief"/>
                <a:sym typeface="Comic Relief"/>
              </a:rPr>
              <a:t> * Özgüveni Artırma: Düzenli deneme çözmek ve başarılarınızı görmek, özgüveninizi artırır.</a:t>
            </a:r>
          </a:p>
          <a:p>
            <a:pPr algn="just">
              <a:lnSpc>
                <a:spcPts val="4328"/>
              </a:lnSpc>
              <a:spcBef>
                <a:spcPct val="0"/>
              </a:spcBef>
            </a:pPr>
            <a:r>
              <a:rPr lang="en-US" sz="3091">
                <a:solidFill>
                  <a:srgbClr val="034093"/>
                </a:solidFill>
                <a:latin typeface="Comic Relief"/>
                <a:ea typeface="Comic Relief"/>
                <a:cs typeface="Comic Relief"/>
                <a:sym typeface="Comic Relief"/>
              </a:rPr>
              <a:t> * Zihinsel Dayanıklılık: Uzun ve zorlu deneme sınavları, zihinsel dayanıklılığınızı artırır ve sınav anında daha iyi performans göstermenizi sağlar.</a:t>
            </a:r>
          </a:p>
        </p:txBody>
      </p:sp>
      <p:sp>
        <p:nvSpPr>
          <p:cNvPr id="8" name="Freeform 8"/>
          <p:cNvSpPr/>
          <p:nvPr/>
        </p:nvSpPr>
        <p:spPr>
          <a:xfrm>
            <a:off x="16612715" y="8288883"/>
            <a:ext cx="2147651" cy="3201105"/>
          </a:xfrm>
          <a:custGeom>
            <a:avLst/>
            <a:gdLst/>
            <a:ahLst/>
            <a:cxnLst/>
            <a:rect l="l" t="t" r="r" b="b"/>
            <a:pathLst>
              <a:path w="2147651" h="3201105">
                <a:moveTo>
                  <a:pt x="0" y="0"/>
                </a:moveTo>
                <a:lnTo>
                  <a:pt x="2147651" y="0"/>
                </a:lnTo>
                <a:lnTo>
                  <a:pt x="2147651" y="3201105"/>
                </a:lnTo>
                <a:lnTo>
                  <a:pt x="0" y="32011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74589">
            <a:off x="1082140" y="2671998"/>
            <a:ext cx="4258179" cy="1240195"/>
          </a:xfrm>
          <a:custGeom>
            <a:avLst/>
            <a:gdLst/>
            <a:ahLst/>
            <a:cxnLst/>
            <a:rect l="l" t="t" r="r" b="b"/>
            <a:pathLst>
              <a:path w="4258179" h="1240195">
                <a:moveTo>
                  <a:pt x="0" y="0"/>
                </a:moveTo>
                <a:lnTo>
                  <a:pt x="4258179" y="0"/>
                </a:lnTo>
                <a:lnTo>
                  <a:pt x="4258179" y="1240195"/>
                </a:lnTo>
                <a:lnTo>
                  <a:pt x="0" y="12401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482666" y="4536417"/>
            <a:ext cx="4833500" cy="3196152"/>
          </a:xfrm>
          <a:custGeom>
            <a:avLst/>
            <a:gdLst/>
            <a:ahLst/>
            <a:cxnLst/>
            <a:rect l="l" t="t" r="r" b="b"/>
            <a:pathLst>
              <a:path w="4833500" h="3196152">
                <a:moveTo>
                  <a:pt x="0" y="0"/>
                </a:moveTo>
                <a:lnTo>
                  <a:pt x="4833500" y="0"/>
                </a:lnTo>
                <a:lnTo>
                  <a:pt x="4833500" y="3196152"/>
                </a:lnTo>
                <a:lnTo>
                  <a:pt x="0" y="31961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5354162" y="588994"/>
            <a:ext cx="10388295" cy="2772662"/>
          </a:xfrm>
          <a:prstGeom prst="rect">
            <a:avLst/>
          </a:prstGeom>
        </p:spPr>
        <p:txBody>
          <a:bodyPr lIns="0" tIns="0" rIns="0" bIns="0" rtlCol="0" anchor="t">
            <a:spAutoFit/>
          </a:bodyPr>
          <a:lstStyle/>
          <a:p>
            <a:pPr algn="l">
              <a:lnSpc>
                <a:spcPts val="7141"/>
              </a:lnSpc>
            </a:pPr>
            <a:r>
              <a:rPr lang="en-US" sz="7679">
                <a:solidFill>
                  <a:srgbClr val="034093"/>
                </a:solidFill>
                <a:latin typeface="Children One"/>
                <a:ea typeface="Children One"/>
                <a:cs typeface="Children One"/>
                <a:sym typeface="Children One"/>
              </a:rPr>
              <a:t>deneme çözmenin bilgi ölçmekten öte faydalarını daha detaylı inceleyelim:</a:t>
            </a:r>
          </a:p>
        </p:txBody>
      </p:sp>
      <p:sp>
        <p:nvSpPr>
          <p:cNvPr id="5" name="Freeform 5"/>
          <p:cNvSpPr/>
          <p:nvPr/>
        </p:nvSpPr>
        <p:spPr>
          <a:xfrm rot="2031449">
            <a:off x="16341424" y="1108496"/>
            <a:ext cx="756148" cy="1543159"/>
          </a:xfrm>
          <a:custGeom>
            <a:avLst/>
            <a:gdLst/>
            <a:ahLst/>
            <a:cxnLst/>
            <a:rect l="l" t="t" r="r" b="b"/>
            <a:pathLst>
              <a:path w="756148" h="1543159">
                <a:moveTo>
                  <a:pt x="0" y="0"/>
                </a:moveTo>
                <a:lnTo>
                  <a:pt x="756148" y="0"/>
                </a:lnTo>
                <a:lnTo>
                  <a:pt x="756148" y="1543159"/>
                </a:lnTo>
                <a:lnTo>
                  <a:pt x="0" y="15431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727829" y="9258300"/>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5354162" y="3785318"/>
            <a:ext cx="11083565" cy="5472982"/>
          </a:xfrm>
          <a:prstGeom prst="rect">
            <a:avLst/>
          </a:prstGeom>
        </p:spPr>
        <p:txBody>
          <a:bodyPr lIns="0" tIns="0" rIns="0" bIns="0" rtlCol="0" anchor="t">
            <a:spAutoFit/>
          </a:bodyPr>
          <a:lstStyle/>
          <a:p>
            <a:pPr algn="just">
              <a:lnSpc>
                <a:spcPts val="4328"/>
              </a:lnSpc>
            </a:pPr>
            <a:r>
              <a:rPr lang="en-US" sz="3091">
                <a:solidFill>
                  <a:srgbClr val="034093"/>
                </a:solidFill>
                <a:latin typeface="Comic Relief"/>
                <a:ea typeface="Comic Relief"/>
                <a:cs typeface="Comic Relief"/>
                <a:sym typeface="Comic Relief"/>
              </a:rPr>
              <a:t> Stratejik Düşünme ve Problem Çözme Becerilerini Geliştirme:</a:t>
            </a:r>
          </a:p>
          <a:p>
            <a:pPr algn="just">
              <a:lnSpc>
                <a:spcPts val="4328"/>
              </a:lnSpc>
            </a:pPr>
            <a:r>
              <a:rPr lang="en-US" sz="3091">
                <a:solidFill>
                  <a:srgbClr val="034093"/>
                </a:solidFill>
                <a:latin typeface="Comic Relief"/>
                <a:ea typeface="Comic Relief"/>
                <a:cs typeface="Comic Relief"/>
                <a:sym typeface="Comic Relief"/>
              </a:rPr>
              <a:t> * Analitik Düşünme: Deneme sınavları, farklı soru tiplerini analiz etme ve çözüm yolları geliştirme becerilerinizi geliştirir.</a:t>
            </a:r>
          </a:p>
          <a:p>
            <a:pPr algn="just">
              <a:lnSpc>
                <a:spcPts val="4328"/>
              </a:lnSpc>
            </a:pPr>
            <a:r>
              <a:rPr lang="en-US" sz="3091">
                <a:solidFill>
                  <a:srgbClr val="034093"/>
                </a:solidFill>
                <a:latin typeface="Comic Relief"/>
                <a:ea typeface="Comic Relief"/>
                <a:cs typeface="Comic Relief"/>
                <a:sym typeface="Comic Relief"/>
              </a:rPr>
              <a:t> * Hızlı Karar Verme: Sınav süresi içinde hızlı ve doğru kararlar verme becerisi kazanmanızı sağlar.</a:t>
            </a:r>
          </a:p>
          <a:p>
            <a:pPr algn="just">
              <a:lnSpc>
                <a:spcPts val="4328"/>
              </a:lnSpc>
              <a:spcBef>
                <a:spcPct val="0"/>
              </a:spcBef>
            </a:pPr>
            <a:r>
              <a:rPr lang="en-US" sz="3091">
                <a:solidFill>
                  <a:srgbClr val="034093"/>
                </a:solidFill>
                <a:latin typeface="Comic Relief"/>
                <a:ea typeface="Comic Relief"/>
                <a:cs typeface="Comic Relief"/>
                <a:sym typeface="Comic Relief"/>
              </a:rPr>
              <a:t> * Problem Çözme Stratejileri: Farklı soru tipleriyle karşılaşmak, problem çözme stratejilerinizi geliştirmenize yardımcı olur.</a:t>
            </a:r>
          </a:p>
        </p:txBody>
      </p:sp>
      <p:sp>
        <p:nvSpPr>
          <p:cNvPr id="8" name="Freeform 8"/>
          <p:cNvSpPr/>
          <p:nvPr/>
        </p:nvSpPr>
        <p:spPr>
          <a:xfrm>
            <a:off x="16612715" y="8288883"/>
            <a:ext cx="2147651" cy="3201105"/>
          </a:xfrm>
          <a:custGeom>
            <a:avLst/>
            <a:gdLst/>
            <a:ahLst/>
            <a:cxnLst/>
            <a:rect l="l" t="t" r="r" b="b"/>
            <a:pathLst>
              <a:path w="2147651" h="3201105">
                <a:moveTo>
                  <a:pt x="0" y="0"/>
                </a:moveTo>
                <a:lnTo>
                  <a:pt x="2147651" y="0"/>
                </a:lnTo>
                <a:lnTo>
                  <a:pt x="2147651" y="3201105"/>
                </a:lnTo>
                <a:lnTo>
                  <a:pt x="0" y="32011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74589">
            <a:off x="1082140" y="2671998"/>
            <a:ext cx="4258179" cy="1240195"/>
          </a:xfrm>
          <a:custGeom>
            <a:avLst/>
            <a:gdLst/>
            <a:ahLst/>
            <a:cxnLst/>
            <a:rect l="l" t="t" r="r" b="b"/>
            <a:pathLst>
              <a:path w="4258179" h="1240195">
                <a:moveTo>
                  <a:pt x="0" y="0"/>
                </a:moveTo>
                <a:lnTo>
                  <a:pt x="4258179" y="0"/>
                </a:lnTo>
                <a:lnTo>
                  <a:pt x="4258179" y="1240195"/>
                </a:lnTo>
                <a:lnTo>
                  <a:pt x="0" y="12401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482666" y="4536417"/>
            <a:ext cx="4833500" cy="3196152"/>
          </a:xfrm>
          <a:custGeom>
            <a:avLst/>
            <a:gdLst/>
            <a:ahLst/>
            <a:cxnLst/>
            <a:rect l="l" t="t" r="r" b="b"/>
            <a:pathLst>
              <a:path w="4833500" h="3196152">
                <a:moveTo>
                  <a:pt x="0" y="0"/>
                </a:moveTo>
                <a:lnTo>
                  <a:pt x="4833500" y="0"/>
                </a:lnTo>
                <a:lnTo>
                  <a:pt x="4833500" y="3196152"/>
                </a:lnTo>
                <a:lnTo>
                  <a:pt x="0" y="31961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5354162" y="588994"/>
            <a:ext cx="10388295" cy="2772662"/>
          </a:xfrm>
          <a:prstGeom prst="rect">
            <a:avLst/>
          </a:prstGeom>
        </p:spPr>
        <p:txBody>
          <a:bodyPr lIns="0" tIns="0" rIns="0" bIns="0" rtlCol="0" anchor="t">
            <a:spAutoFit/>
          </a:bodyPr>
          <a:lstStyle/>
          <a:p>
            <a:pPr algn="l">
              <a:lnSpc>
                <a:spcPts val="7141"/>
              </a:lnSpc>
            </a:pPr>
            <a:r>
              <a:rPr lang="en-US" sz="7679">
                <a:solidFill>
                  <a:srgbClr val="034093"/>
                </a:solidFill>
                <a:latin typeface="Children One"/>
                <a:ea typeface="Children One"/>
                <a:cs typeface="Children One"/>
                <a:sym typeface="Children One"/>
              </a:rPr>
              <a:t>deneme çözmenin bilgi ölçmekten öte faydalarını daha detaylı inceleyelim:</a:t>
            </a:r>
          </a:p>
        </p:txBody>
      </p:sp>
      <p:sp>
        <p:nvSpPr>
          <p:cNvPr id="5" name="Freeform 5"/>
          <p:cNvSpPr/>
          <p:nvPr/>
        </p:nvSpPr>
        <p:spPr>
          <a:xfrm rot="2031449">
            <a:off x="16341424" y="1108496"/>
            <a:ext cx="756148" cy="1543159"/>
          </a:xfrm>
          <a:custGeom>
            <a:avLst/>
            <a:gdLst/>
            <a:ahLst/>
            <a:cxnLst/>
            <a:rect l="l" t="t" r="r" b="b"/>
            <a:pathLst>
              <a:path w="756148" h="1543159">
                <a:moveTo>
                  <a:pt x="0" y="0"/>
                </a:moveTo>
                <a:lnTo>
                  <a:pt x="756148" y="0"/>
                </a:lnTo>
                <a:lnTo>
                  <a:pt x="756148" y="1543159"/>
                </a:lnTo>
                <a:lnTo>
                  <a:pt x="0" y="15431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727829" y="9258300"/>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5354162" y="3785318"/>
            <a:ext cx="11083565" cy="4924499"/>
          </a:xfrm>
          <a:prstGeom prst="rect">
            <a:avLst/>
          </a:prstGeom>
        </p:spPr>
        <p:txBody>
          <a:bodyPr lIns="0" tIns="0" rIns="0" bIns="0" rtlCol="0" anchor="t">
            <a:spAutoFit/>
          </a:bodyPr>
          <a:lstStyle/>
          <a:p>
            <a:pPr algn="just">
              <a:lnSpc>
                <a:spcPts val="4328"/>
              </a:lnSpc>
            </a:pPr>
            <a:r>
              <a:rPr lang="en-US" sz="3091">
                <a:solidFill>
                  <a:srgbClr val="034093"/>
                </a:solidFill>
                <a:latin typeface="Comic Relief"/>
                <a:ea typeface="Comic Relief"/>
                <a:cs typeface="Comic Relief"/>
                <a:sym typeface="Comic Relief"/>
              </a:rPr>
              <a:t>Zaman Yönetimi ve Planlama:</a:t>
            </a:r>
          </a:p>
          <a:p>
            <a:pPr algn="just">
              <a:lnSpc>
                <a:spcPts val="4328"/>
              </a:lnSpc>
            </a:pPr>
            <a:r>
              <a:rPr lang="en-US" sz="3091">
                <a:solidFill>
                  <a:srgbClr val="034093"/>
                </a:solidFill>
                <a:latin typeface="Comic Relief"/>
                <a:ea typeface="Comic Relief"/>
                <a:cs typeface="Comic Relief"/>
                <a:sym typeface="Comic Relief"/>
              </a:rPr>
              <a:t> * Zamanı Verimli Kullanma: Deneme sınavları, sınav süresini verimli kullanma becerisi kazandırır.</a:t>
            </a:r>
          </a:p>
          <a:p>
            <a:pPr algn="just">
              <a:lnSpc>
                <a:spcPts val="4328"/>
              </a:lnSpc>
            </a:pPr>
            <a:r>
              <a:rPr lang="en-US" sz="3091">
                <a:solidFill>
                  <a:srgbClr val="034093"/>
                </a:solidFill>
                <a:latin typeface="Comic Relief"/>
                <a:ea typeface="Comic Relief"/>
                <a:cs typeface="Comic Relief"/>
                <a:sym typeface="Comic Relief"/>
              </a:rPr>
              <a:t> * Soru Önceliklendirme: Hangi sorulara öncelik vermeniz gerektiğini ve zamanı nasıl dağıtmanız gerektiğini öğrenmenizi sağlar.</a:t>
            </a:r>
          </a:p>
          <a:p>
            <a:pPr algn="just">
              <a:lnSpc>
                <a:spcPts val="4328"/>
              </a:lnSpc>
              <a:spcBef>
                <a:spcPct val="0"/>
              </a:spcBef>
            </a:pPr>
            <a:r>
              <a:rPr lang="en-US" sz="3091">
                <a:solidFill>
                  <a:srgbClr val="034093"/>
                </a:solidFill>
                <a:latin typeface="Comic Relief"/>
                <a:ea typeface="Comic Relief"/>
                <a:cs typeface="Comic Relief"/>
                <a:sym typeface="Comic Relief"/>
              </a:rPr>
              <a:t> * Sınav Planı Oluşturma: Deneme sonuçlarına göre sınavda hangi testten başlayacağınıza ve hangi sorulara ne kadar zaman ayıracağınıza dair bir plan oluşturabilirsiniz.</a:t>
            </a:r>
          </a:p>
        </p:txBody>
      </p:sp>
      <p:sp>
        <p:nvSpPr>
          <p:cNvPr id="8" name="Freeform 8"/>
          <p:cNvSpPr/>
          <p:nvPr/>
        </p:nvSpPr>
        <p:spPr>
          <a:xfrm>
            <a:off x="16612715" y="8288883"/>
            <a:ext cx="2147651" cy="3201105"/>
          </a:xfrm>
          <a:custGeom>
            <a:avLst/>
            <a:gdLst/>
            <a:ahLst/>
            <a:cxnLst/>
            <a:rect l="l" t="t" r="r" b="b"/>
            <a:pathLst>
              <a:path w="2147651" h="3201105">
                <a:moveTo>
                  <a:pt x="0" y="0"/>
                </a:moveTo>
                <a:lnTo>
                  <a:pt x="2147651" y="0"/>
                </a:lnTo>
                <a:lnTo>
                  <a:pt x="2147651" y="3201105"/>
                </a:lnTo>
                <a:lnTo>
                  <a:pt x="0" y="32011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74589">
            <a:off x="1082140" y="2671998"/>
            <a:ext cx="4258179" cy="1240195"/>
          </a:xfrm>
          <a:custGeom>
            <a:avLst/>
            <a:gdLst/>
            <a:ahLst/>
            <a:cxnLst/>
            <a:rect l="l" t="t" r="r" b="b"/>
            <a:pathLst>
              <a:path w="4258179" h="1240195">
                <a:moveTo>
                  <a:pt x="0" y="0"/>
                </a:moveTo>
                <a:lnTo>
                  <a:pt x="4258179" y="0"/>
                </a:lnTo>
                <a:lnTo>
                  <a:pt x="4258179" y="1240195"/>
                </a:lnTo>
                <a:lnTo>
                  <a:pt x="0" y="12401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482666" y="4536417"/>
            <a:ext cx="4833500" cy="3196152"/>
          </a:xfrm>
          <a:custGeom>
            <a:avLst/>
            <a:gdLst/>
            <a:ahLst/>
            <a:cxnLst/>
            <a:rect l="l" t="t" r="r" b="b"/>
            <a:pathLst>
              <a:path w="4833500" h="3196152">
                <a:moveTo>
                  <a:pt x="0" y="0"/>
                </a:moveTo>
                <a:lnTo>
                  <a:pt x="4833500" y="0"/>
                </a:lnTo>
                <a:lnTo>
                  <a:pt x="4833500" y="3196152"/>
                </a:lnTo>
                <a:lnTo>
                  <a:pt x="0" y="31961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5354162" y="588994"/>
            <a:ext cx="10388295" cy="2772662"/>
          </a:xfrm>
          <a:prstGeom prst="rect">
            <a:avLst/>
          </a:prstGeom>
        </p:spPr>
        <p:txBody>
          <a:bodyPr lIns="0" tIns="0" rIns="0" bIns="0" rtlCol="0" anchor="t">
            <a:spAutoFit/>
          </a:bodyPr>
          <a:lstStyle/>
          <a:p>
            <a:pPr algn="l">
              <a:lnSpc>
                <a:spcPts val="7141"/>
              </a:lnSpc>
            </a:pPr>
            <a:r>
              <a:rPr lang="en-US" sz="7679">
                <a:solidFill>
                  <a:srgbClr val="034093"/>
                </a:solidFill>
                <a:latin typeface="Children One"/>
                <a:ea typeface="Children One"/>
                <a:cs typeface="Children One"/>
                <a:sym typeface="Children One"/>
              </a:rPr>
              <a:t>deneme çözmenin bilgi ölçmekten öte faydalarını daha detaylı inceleyelim:</a:t>
            </a:r>
          </a:p>
        </p:txBody>
      </p:sp>
      <p:sp>
        <p:nvSpPr>
          <p:cNvPr id="5" name="Freeform 5"/>
          <p:cNvSpPr/>
          <p:nvPr/>
        </p:nvSpPr>
        <p:spPr>
          <a:xfrm rot="2031449">
            <a:off x="16341424" y="1108496"/>
            <a:ext cx="756148" cy="1543159"/>
          </a:xfrm>
          <a:custGeom>
            <a:avLst/>
            <a:gdLst/>
            <a:ahLst/>
            <a:cxnLst/>
            <a:rect l="l" t="t" r="r" b="b"/>
            <a:pathLst>
              <a:path w="756148" h="1543159">
                <a:moveTo>
                  <a:pt x="0" y="0"/>
                </a:moveTo>
                <a:lnTo>
                  <a:pt x="756148" y="0"/>
                </a:lnTo>
                <a:lnTo>
                  <a:pt x="756148" y="1543159"/>
                </a:lnTo>
                <a:lnTo>
                  <a:pt x="0" y="15431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727829" y="9258300"/>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5354162" y="3785318"/>
            <a:ext cx="11083565" cy="4376015"/>
          </a:xfrm>
          <a:prstGeom prst="rect">
            <a:avLst/>
          </a:prstGeom>
        </p:spPr>
        <p:txBody>
          <a:bodyPr lIns="0" tIns="0" rIns="0" bIns="0" rtlCol="0" anchor="t">
            <a:spAutoFit/>
          </a:bodyPr>
          <a:lstStyle/>
          <a:p>
            <a:pPr algn="just">
              <a:lnSpc>
                <a:spcPts val="4328"/>
              </a:lnSpc>
            </a:pPr>
            <a:r>
              <a:rPr lang="en-US" sz="3091">
                <a:solidFill>
                  <a:srgbClr val="034093"/>
                </a:solidFill>
                <a:latin typeface="Comic Relief"/>
                <a:ea typeface="Comic Relief"/>
                <a:cs typeface="Comic Relief"/>
                <a:sym typeface="Comic Relief"/>
              </a:rPr>
              <a:t> Kişisel Gelişim ve Farkındalık:</a:t>
            </a:r>
          </a:p>
          <a:p>
            <a:pPr algn="just">
              <a:lnSpc>
                <a:spcPts val="4328"/>
              </a:lnSpc>
            </a:pPr>
            <a:r>
              <a:rPr lang="en-US" sz="3091">
                <a:solidFill>
                  <a:srgbClr val="034093"/>
                </a:solidFill>
                <a:latin typeface="Comic Relief"/>
                <a:ea typeface="Comic Relief"/>
                <a:cs typeface="Comic Relief"/>
                <a:sym typeface="Comic Relief"/>
              </a:rPr>
              <a:t> * Güçlü ve Zayıf Yönleri Belirleme: Deneme sonuçları, hangi konularda güçlü ve zayıf olduğunuzu anlamanıza yardımcı olur.</a:t>
            </a:r>
          </a:p>
          <a:p>
            <a:pPr algn="just">
              <a:lnSpc>
                <a:spcPts val="4328"/>
              </a:lnSpc>
            </a:pPr>
            <a:r>
              <a:rPr lang="en-US" sz="3091">
                <a:solidFill>
                  <a:srgbClr val="034093"/>
                </a:solidFill>
                <a:latin typeface="Comic Relief"/>
                <a:ea typeface="Comic Relief"/>
                <a:cs typeface="Comic Relief"/>
                <a:sym typeface="Comic Relief"/>
              </a:rPr>
              <a:t> * Öğrenme İhtiyaçlarını Belirleme: Eksik konuları belirleyerek, öğrenme ihtiyaçlarınızı daha iyi anlayabilirsiniz.</a:t>
            </a:r>
          </a:p>
          <a:p>
            <a:pPr algn="just">
              <a:lnSpc>
                <a:spcPts val="4328"/>
              </a:lnSpc>
              <a:spcBef>
                <a:spcPct val="0"/>
              </a:spcBef>
            </a:pPr>
            <a:r>
              <a:rPr lang="en-US" sz="3091">
                <a:solidFill>
                  <a:srgbClr val="034093"/>
                </a:solidFill>
                <a:latin typeface="Comic Relief"/>
                <a:ea typeface="Comic Relief"/>
                <a:cs typeface="Comic Relief"/>
                <a:sym typeface="Comic Relief"/>
              </a:rPr>
              <a:t> * Kişisel Gelişim Takibi: Deneme sonuçlarınızı düzenli olarak takip ederek, kişisel gelişiminizdeki ilerlemeyi görebilirsiniz.</a:t>
            </a:r>
          </a:p>
        </p:txBody>
      </p:sp>
      <p:sp>
        <p:nvSpPr>
          <p:cNvPr id="8" name="Freeform 8"/>
          <p:cNvSpPr/>
          <p:nvPr/>
        </p:nvSpPr>
        <p:spPr>
          <a:xfrm>
            <a:off x="16612715" y="8288883"/>
            <a:ext cx="2147651" cy="3201105"/>
          </a:xfrm>
          <a:custGeom>
            <a:avLst/>
            <a:gdLst/>
            <a:ahLst/>
            <a:cxnLst/>
            <a:rect l="l" t="t" r="r" b="b"/>
            <a:pathLst>
              <a:path w="2147651" h="3201105">
                <a:moveTo>
                  <a:pt x="0" y="0"/>
                </a:moveTo>
                <a:lnTo>
                  <a:pt x="2147651" y="0"/>
                </a:lnTo>
                <a:lnTo>
                  <a:pt x="2147651" y="3201105"/>
                </a:lnTo>
                <a:lnTo>
                  <a:pt x="0" y="32011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74589">
            <a:off x="1082140" y="2671998"/>
            <a:ext cx="4258179" cy="1240195"/>
          </a:xfrm>
          <a:custGeom>
            <a:avLst/>
            <a:gdLst/>
            <a:ahLst/>
            <a:cxnLst/>
            <a:rect l="l" t="t" r="r" b="b"/>
            <a:pathLst>
              <a:path w="4258179" h="1240195">
                <a:moveTo>
                  <a:pt x="0" y="0"/>
                </a:moveTo>
                <a:lnTo>
                  <a:pt x="4258179" y="0"/>
                </a:lnTo>
                <a:lnTo>
                  <a:pt x="4258179" y="1240195"/>
                </a:lnTo>
                <a:lnTo>
                  <a:pt x="0" y="12401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875595" y="2676493"/>
            <a:ext cx="2010611" cy="2467007"/>
          </a:xfrm>
          <a:custGeom>
            <a:avLst/>
            <a:gdLst/>
            <a:ahLst/>
            <a:cxnLst/>
            <a:rect l="l" t="t" r="r" b="b"/>
            <a:pathLst>
              <a:path w="2010611" h="2467007">
                <a:moveTo>
                  <a:pt x="0" y="0"/>
                </a:moveTo>
                <a:lnTo>
                  <a:pt x="2010611" y="0"/>
                </a:lnTo>
                <a:lnTo>
                  <a:pt x="2010611" y="2467007"/>
                </a:lnTo>
                <a:lnTo>
                  <a:pt x="0" y="2467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06792" y="5787942"/>
            <a:ext cx="6585995" cy="4499058"/>
          </a:xfrm>
          <a:custGeom>
            <a:avLst/>
            <a:gdLst/>
            <a:ahLst/>
            <a:cxnLst/>
            <a:rect l="l" t="t" r="r" b="b"/>
            <a:pathLst>
              <a:path w="6585995" h="4499058">
                <a:moveTo>
                  <a:pt x="0" y="0"/>
                </a:moveTo>
                <a:lnTo>
                  <a:pt x="6585995" y="0"/>
                </a:lnTo>
                <a:lnTo>
                  <a:pt x="6585995" y="4499058"/>
                </a:lnTo>
                <a:lnTo>
                  <a:pt x="0" y="4499058"/>
                </a:lnTo>
                <a:lnTo>
                  <a:pt x="0" y="0"/>
                </a:lnTo>
                <a:close/>
              </a:path>
            </a:pathLst>
          </a:custGeom>
          <a:blipFill>
            <a:blip r:embed="rId5"/>
            <a:stretch>
              <a:fillRect/>
            </a:stretch>
          </a:blipFill>
        </p:spPr>
      </p:sp>
      <p:sp>
        <p:nvSpPr>
          <p:cNvPr id="5" name="Freeform 5"/>
          <p:cNvSpPr/>
          <p:nvPr/>
        </p:nvSpPr>
        <p:spPr>
          <a:xfrm>
            <a:off x="15500984" y="1252392"/>
            <a:ext cx="2010611" cy="2467007"/>
          </a:xfrm>
          <a:custGeom>
            <a:avLst/>
            <a:gdLst/>
            <a:ahLst/>
            <a:cxnLst/>
            <a:rect l="l" t="t" r="r" b="b"/>
            <a:pathLst>
              <a:path w="2010611" h="2467007">
                <a:moveTo>
                  <a:pt x="0" y="0"/>
                </a:moveTo>
                <a:lnTo>
                  <a:pt x="2010612" y="0"/>
                </a:lnTo>
                <a:lnTo>
                  <a:pt x="2010612" y="2467007"/>
                </a:lnTo>
                <a:lnTo>
                  <a:pt x="0" y="2467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6048006" y="1028700"/>
            <a:ext cx="1211294" cy="2057400"/>
          </a:xfrm>
          <a:custGeom>
            <a:avLst/>
            <a:gdLst/>
            <a:ahLst/>
            <a:cxnLst/>
            <a:rect l="l" t="t" r="r" b="b"/>
            <a:pathLst>
              <a:path w="1211294" h="2057400">
                <a:moveTo>
                  <a:pt x="0" y="0"/>
                </a:moveTo>
                <a:lnTo>
                  <a:pt x="1211294" y="0"/>
                </a:lnTo>
                <a:lnTo>
                  <a:pt x="121129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TextBox 7"/>
          <p:cNvSpPr txBox="1"/>
          <p:nvPr/>
        </p:nvSpPr>
        <p:spPr>
          <a:xfrm>
            <a:off x="5601398" y="2200275"/>
            <a:ext cx="10446608" cy="6622194"/>
          </a:xfrm>
          <a:prstGeom prst="rect">
            <a:avLst/>
          </a:prstGeom>
        </p:spPr>
        <p:txBody>
          <a:bodyPr lIns="0" tIns="0" rIns="0" bIns="0" rtlCol="0" anchor="t">
            <a:spAutoFit/>
          </a:bodyPr>
          <a:lstStyle/>
          <a:p>
            <a:pPr marL="0" lvl="0" indent="0" algn="l">
              <a:lnSpc>
                <a:spcPts val="5229"/>
              </a:lnSpc>
              <a:spcBef>
                <a:spcPct val="0"/>
              </a:spcBef>
            </a:pPr>
            <a:r>
              <a:rPr lang="en-US" sz="5623">
                <a:solidFill>
                  <a:srgbClr val="034093"/>
                </a:solidFill>
                <a:latin typeface="Children One"/>
                <a:ea typeface="Children One"/>
                <a:cs typeface="Children One"/>
                <a:sym typeface="Children One"/>
              </a:rPr>
              <a:t>Deneme çözmek, sadece bilgi ölçmekle kalmaz, aynı zamanda öğrenme alışkanlıklarınızı şekillendirir, psikolojik hazırlık sağlar, stratejik düşünme ve problem çözme becerilerinizi geliştirir, zaman yönetimi ve planlama becerisi kazandırır ve kişisel gelişiminizde önemli bir rol oynar.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913030" y="7420767"/>
            <a:ext cx="8969084" cy="4865728"/>
          </a:xfrm>
          <a:custGeom>
            <a:avLst/>
            <a:gdLst/>
            <a:ahLst/>
            <a:cxnLst/>
            <a:rect l="l" t="t" r="r" b="b"/>
            <a:pathLst>
              <a:path w="8969084" h="4865728">
                <a:moveTo>
                  <a:pt x="0" y="0"/>
                </a:moveTo>
                <a:lnTo>
                  <a:pt x="8969084" y="0"/>
                </a:lnTo>
                <a:lnTo>
                  <a:pt x="8969084" y="4865728"/>
                </a:lnTo>
                <a:lnTo>
                  <a:pt x="0" y="4865728"/>
                </a:lnTo>
                <a:lnTo>
                  <a:pt x="0" y="0"/>
                </a:lnTo>
                <a:close/>
              </a:path>
            </a:pathLst>
          </a:custGeom>
          <a:blipFill>
            <a:blip r:embed="rId3"/>
            <a:stretch>
              <a:fillRect/>
            </a:stretch>
          </a:blipFill>
        </p:spPr>
      </p:sp>
      <p:sp>
        <p:nvSpPr>
          <p:cNvPr id="4" name="TextBox 4"/>
          <p:cNvSpPr txBox="1"/>
          <p:nvPr/>
        </p:nvSpPr>
        <p:spPr>
          <a:xfrm>
            <a:off x="4189399" y="957705"/>
            <a:ext cx="9519837" cy="3491024"/>
          </a:xfrm>
          <a:prstGeom prst="rect">
            <a:avLst/>
          </a:prstGeom>
        </p:spPr>
        <p:txBody>
          <a:bodyPr lIns="0" tIns="0" rIns="0" bIns="0" rtlCol="0" anchor="t">
            <a:spAutoFit/>
          </a:bodyPr>
          <a:lstStyle/>
          <a:p>
            <a:pPr marL="0" lvl="0" indent="0" algn="ctr">
              <a:lnSpc>
                <a:spcPts val="6787"/>
              </a:lnSpc>
              <a:spcBef>
                <a:spcPct val="0"/>
              </a:spcBef>
            </a:pPr>
            <a:r>
              <a:rPr lang="en-US" sz="7298">
                <a:solidFill>
                  <a:srgbClr val="034093"/>
                </a:solidFill>
                <a:latin typeface="Children One"/>
                <a:ea typeface="Children One"/>
                <a:cs typeface="Children One"/>
                <a:sym typeface="Children One"/>
              </a:rPr>
              <a:t>gerçek sınav ortamına alışma ve sınav stresini yönetme tekniklerini detaylandıralım:</a:t>
            </a:r>
          </a:p>
        </p:txBody>
      </p:sp>
      <p:sp>
        <p:nvSpPr>
          <p:cNvPr id="5" name="TextBox 5"/>
          <p:cNvSpPr txBox="1"/>
          <p:nvPr/>
        </p:nvSpPr>
        <p:spPr>
          <a:xfrm>
            <a:off x="2527503" y="4990194"/>
            <a:ext cx="14731797" cy="2214599"/>
          </a:xfrm>
          <a:prstGeom prst="rect">
            <a:avLst/>
          </a:prstGeom>
        </p:spPr>
        <p:txBody>
          <a:bodyPr lIns="0" tIns="0" rIns="0" bIns="0" rtlCol="0" anchor="t">
            <a:spAutoFit/>
          </a:bodyPr>
          <a:lstStyle/>
          <a:p>
            <a:pPr algn="just">
              <a:lnSpc>
                <a:spcPts val="4414"/>
              </a:lnSpc>
            </a:pPr>
            <a:r>
              <a:rPr lang="en-US" sz="3153">
                <a:solidFill>
                  <a:srgbClr val="034093"/>
                </a:solidFill>
                <a:latin typeface="Comic Relief"/>
                <a:ea typeface="Comic Relief"/>
                <a:cs typeface="Comic Relief"/>
                <a:sym typeface="Comic Relief"/>
              </a:rPr>
              <a:t>Deneme sınavlarını, gerçek sınavda olacağınız zaman aralığında çözmeye özen gösterin. Örneğin, YKS sabah oturumu için sabah saatlerinde deneme çözün.</a:t>
            </a:r>
          </a:p>
          <a:p>
            <a:pPr algn="just">
              <a:lnSpc>
                <a:spcPts val="4414"/>
              </a:lnSpc>
            </a:pPr>
            <a:r>
              <a:rPr lang="en-US" sz="3153">
                <a:solidFill>
                  <a:srgbClr val="034093"/>
                </a:solidFill>
                <a:latin typeface="Comic Relief"/>
                <a:ea typeface="Comic Relief"/>
                <a:cs typeface="Comic Relief"/>
                <a:sym typeface="Comic Relief"/>
              </a:rPr>
              <a:t>   * Deneme sınavlarını, sessiz ve dikkatinizin dağılmayacağı bir ortamda çözün.</a:t>
            </a:r>
          </a:p>
          <a:p>
            <a:pPr algn="just">
              <a:lnSpc>
                <a:spcPts val="4414"/>
              </a:lnSpc>
              <a:spcBef>
                <a:spcPct val="0"/>
              </a:spcBef>
            </a:pPr>
            <a:r>
              <a:rPr lang="en-US" sz="3153">
                <a:solidFill>
                  <a:srgbClr val="034093"/>
                </a:solidFill>
                <a:latin typeface="Comic Relief"/>
                <a:ea typeface="Comic Relief"/>
                <a:cs typeface="Comic Relief"/>
                <a:sym typeface="Comic Relief"/>
              </a:rPr>
              <a:t>   * Sınav süresince ara vermeden ve mola almadan deneme çözün.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Özel</PresentationFormat>
  <Paragraphs>0</Paragraphs>
  <Slides>19</Slides>
  <Notes>0</Notes>
  <HiddenSlides>0</HiddenSlides>
  <MMClips>0</MMClips>
  <ScaleCrop>false</ScaleCrop>
  <HeadingPairs>
    <vt:vector size="4" baseType="variant">
      <vt:variant>
        <vt:lpstr>Tema</vt:lpstr>
      </vt:variant>
      <vt:variant>
        <vt:i4>1</vt:i4>
      </vt:variant>
      <vt:variant>
        <vt:lpstr>Slayt Başlıkları</vt:lpstr>
      </vt:variant>
      <vt:variant>
        <vt:i4>19</vt:i4>
      </vt:variant>
    </vt:vector>
  </HeadingPairs>
  <TitlesOfParts>
    <vt:vector size="20" baseType="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YKS Yolculuğunda Deneme Çözmenin Önemi</dc:title>
  <cp:lastModifiedBy>avci19973@gmail.com</cp:lastModifiedBy>
  <cp:revision>2</cp:revision>
  <dcterms:created xsi:type="dcterms:W3CDTF">2006-08-16T00:00:00Z</dcterms:created>
  <dcterms:modified xsi:type="dcterms:W3CDTF">2025-02-28T06:35:32Z</dcterms:modified>
  <dc:identifier>DAGgPiSY1YA</dc:identifier>
</cp:coreProperties>
</file>